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  <p:sldMasterId id="2147483682" r:id="rId6"/>
    <p:sldMasterId id="2147483700" r:id="rId7"/>
  </p:sldMasterIdLst>
  <p:notesMasterIdLst>
    <p:notesMasterId r:id="rId27"/>
  </p:notesMasterIdLst>
  <p:sldIdLst>
    <p:sldId id="1175" r:id="rId8"/>
    <p:sldId id="952" r:id="rId9"/>
    <p:sldId id="1183" r:id="rId10"/>
    <p:sldId id="1021" r:id="rId11"/>
    <p:sldId id="1071" r:id="rId12"/>
    <p:sldId id="1165" r:id="rId13"/>
    <p:sldId id="1176" r:id="rId14"/>
    <p:sldId id="1177" r:id="rId15"/>
    <p:sldId id="1179" r:id="rId16"/>
    <p:sldId id="1178" r:id="rId17"/>
    <p:sldId id="1181" r:id="rId18"/>
    <p:sldId id="1180" r:id="rId19"/>
    <p:sldId id="1182" r:id="rId20"/>
    <p:sldId id="840" r:id="rId21"/>
    <p:sldId id="670" r:id="rId22"/>
    <p:sldId id="915" r:id="rId23"/>
    <p:sldId id="1168" r:id="rId24"/>
    <p:sldId id="1169" r:id="rId25"/>
    <p:sldId id="1174" r:id="rId2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52526"/>
    <a:srgbClr val="1EA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2701" autoAdjust="0"/>
  </p:normalViewPr>
  <p:slideViewPr>
    <p:cSldViewPr snapToGrid="0">
      <p:cViewPr varScale="1">
        <p:scale>
          <a:sx n="68" d="100"/>
          <a:sy n="68" d="100"/>
        </p:scale>
        <p:origin x="8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20CC9-D850-4BF4-B227-59ACC1CB9379}" type="datetimeFigureOut">
              <a:rPr lang="es-AR" smtClean="0"/>
              <a:t>22/6/2019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736B3-6D4C-453F-AB85-08BF86DAD4C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50250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441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03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815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0284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780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7613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6205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942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910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hyperlink" Target="https://www.youtube.com/user/Hexacta00" TargetMode="External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11" Type="http://schemas.openxmlformats.org/officeDocument/2006/relationships/hyperlink" Target="https://www.hexacta.com/" TargetMode="External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hyperlink" Target="http://www.hexacta.com/" TargetMode="Externa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35.gif"/><Relationship Id="rId12" Type="http://schemas.microsoft.com/office/2007/relationships/hdphoto" Target="../media/hdphoto1.wdp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gif"/><Relationship Id="rId11" Type="http://schemas.openxmlformats.org/officeDocument/2006/relationships/image" Target="../media/image39.png"/><Relationship Id="rId5" Type="http://schemas.openxmlformats.org/officeDocument/2006/relationships/image" Target="../media/image33.gif"/><Relationship Id="rId10" Type="http://schemas.openxmlformats.org/officeDocument/2006/relationships/image" Target="../media/image38.jpeg"/><Relationship Id="rId4" Type="http://schemas.openxmlformats.org/officeDocument/2006/relationships/image" Target="../media/image32.jp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image" Target="../media/image55.w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12" Type="http://schemas.openxmlformats.org/officeDocument/2006/relationships/image" Target="../media/image54.wmf"/><Relationship Id="rId2" Type="http://schemas.openxmlformats.org/officeDocument/2006/relationships/image" Target="../media/image44.w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8.wmf"/><Relationship Id="rId11" Type="http://schemas.openxmlformats.org/officeDocument/2006/relationships/image" Target="../media/image53.wmf"/><Relationship Id="rId5" Type="http://schemas.openxmlformats.org/officeDocument/2006/relationships/image" Target="../media/image47.wmf"/><Relationship Id="rId15" Type="http://schemas.openxmlformats.org/officeDocument/2006/relationships/image" Target="../media/image57.wmf"/><Relationship Id="rId10" Type="http://schemas.openxmlformats.org/officeDocument/2006/relationships/image" Target="../media/image52.wmf"/><Relationship Id="rId4" Type="http://schemas.openxmlformats.org/officeDocument/2006/relationships/image" Target="../media/image46.wmf"/><Relationship Id="rId9" Type="http://schemas.openxmlformats.org/officeDocument/2006/relationships/image" Target="../media/image51.wmf"/><Relationship Id="rId14" Type="http://schemas.openxmlformats.org/officeDocument/2006/relationships/image" Target="../media/image56.w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36" y="0"/>
            <a:ext cx="1222089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33536" y="4581128"/>
            <a:ext cx="12225536" cy="1248139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24459" y="6021288"/>
            <a:ext cx="1711845" cy="42860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0128672" y="4677139"/>
            <a:ext cx="1807633" cy="768085"/>
          </a:xfrm>
        </p:spPr>
        <p:txBody>
          <a:bodyPr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en-US"/>
              <a:t>Click icon to add picture</a:t>
            </a:r>
            <a:endParaRPr lang="es-A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731" y="4676417"/>
            <a:ext cx="9781618" cy="510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s-AR" sz="2667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44731" y="5259686"/>
            <a:ext cx="7190316" cy="474813"/>
          </a:xfrm>
        </p:spPr>
        <p:txBody>
          <a:bodyPr vert="horz" lIns="91440" tIns="45720" rIns="91440" bIns="45720" rtlCol="0">
            <a:normAutofit/>
          </a:bodyPr>
          <a:lstStyle>
            <a:lvl1pPr marL="239713" indent="-239713" algn="l">
              <a:buNone/>
              <a:defRPr lang="en-US" dirty="0"/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0015" y="6021288"/>
            <a:ext cx="900049" cy="47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610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as y sub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9185" y="836712"/>
            <a:ext cx="5664795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88022" y="836712"/>
            <a:ext cx="5664629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22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>
            <a:spLocks noGrp="1"/>
          </p:cNvSpPr>
          <p:nvPr>
            <p:ph idx="21"/>
          </p:nvPr>
        </p:nvSpPr>
        <p:spPr>
          <a:xfrm>
            <a:off x="240277" y="1220755"/>
            <a:ext cx="5663703" cy="4799641"/>
          </a:xfrm>
        </p:spPr>
        <p:txBody>
          <a:bodyPr>
            <a:normAutofit/>
          </a:bodyPr>
          <a:lstStyle>
            <a:lvl1pPr marL="0" marR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 sz="1733">
                <a:latin typeface="Segoe UI Light" panose="020B0502040204020203" pitchFamily="34" charset="0"/>
              </a:defRPr>
            </a:lvl1pPr>
            <a:lvl2pPr marL="51911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Arial" panose="020B0604020202020204" pitchFamily="34" charset="0"/>
              <a:buChar char="•"/>
              <a:tabLst/>
              <a:defRPr sz="1733">
                <a:latin typeface="Segoe UI Light" panose="020B0502040204020203" pitchFamily="34" charset="0"/>
              </a:defRPr>
            </a:lvl2pPr>
            <a:lvl3pPr marL="74136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Courier New" panose="02070309020205020404" pitchFamily="49" charset="0"/>
              <a:buChar char="o"/>
              <a:tabLst/>
              <a:defRPr sz="1733">
                <a:latin typeface="Segoe UI Light" panose="020B0502040204020203" pitchFamily="34" charset="0"/>
              </a:defRPr>
            </a:lvl3pPr>
            <a:lvl4pPr marL="102552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Wingdings" panose="05000000000000000000" pitchFamily="2" charset="2"/>
              <a:buChar char="§"/>
              <a:tabLst/>
              <a:defRPr sz="1733">
                <a:latin typeface="Segoe UI Light" panose="020B0502040204020203" pitchFamily="34" charset="0"/>
              </a:defRPr>
            </a:lvl4pPr>
            <a:lvl5pPr marL="126047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-"/>
              <a:tabLst/>
              <a:defRPr sz="1733">
                <a:latin typeface="Segoe UI Light" panose="020B0502040204020203" pitchFamily="34" charset="0"/>
              </a:defRPr>
            </a:lvl5pPr>
          </a:lstStyle>
          <a:p>
            <a:pPr marL="0" marR="0" lvl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Click to edit Master text styles</a:t>
            </a:r>
          </a:p>
          <a:p>
            <a:pPr marL="0" marR="0" lvl="1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Second level</a:t>
            </a:r>
          </a:p>
          <a:p>
            <a:pPr marL="0" marR="0" lvl="2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Third level</a:t>
            </a:r>
          </a:p>
          <a:p>
            <a:pPr marL="0" marR="0" lvl="3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Fourth level</a:t>
            </a:r>
          </a:p>
          <a:p>
            <a:pPr marL="0" marR="0" lvl="4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Fifth level</a:t>
            </a:r>
            <a:endParaRPr kumimoji="0" lang="es-AR" sz="1867" b="0" i="0" u="none" strike="noStrike" kern="1200" cap="none" spc="0" normalizeH="0" baseline="0" noProof="0" dirty="0">
              <a:ln>
                <a:noFill/>
              </a:ln>
              <a:solidFill>
                <a:srgbClr val="4D4D4D">
                  <a:lumMod val="7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22"/>
          </p:nvPr>
        </p:nvSpPr>
        <p:spPr>
          <a:xfrm>
            <a:off x="6288948" y="1220755"/>
            <a:ext cx="5663703" cy="4799641"/>
          </a:xfrm>
        </p:spPr>
        <p:txBody>
          <a:bodyPr>
            <a:normAutofit/>
          </a:bodyPr>
          <a:lstStyle>
            <a:lvl1pPr marL="0" marR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 sz="1733">
                <a:latin typeface="Segoe UI Light" panose="020B0502040204020203" pitchFamily="34" charset="0"/>
              </a:defRPr>
            </a:lvl1pPr>
            <a:lvl2pPr marL="51911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Arial" panose="020B0604020202020204" pitchFamily="34" charset="0"/>
              <a:buChar char="•"/>
              <a:tabLst/>
              <a:defRPr sz="1733">
                <a:latin typeface="Segoe UI Light" panose="020B0502040204020203" pitchFamily="34" charset="0"/>
              </a:defRPr>
            </a:lvl2pPr>
            <a:lvl3pPr marL="74136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Courier New" panose="02070309020205020404" pitchFamily="49" charset="0"/>
              <a:buChar char="o"/>
              <a:tabLst/>
              <a:defRPr sz="1733">
                <a:latin typeface="Segoe UI Light" panose="020B0502040204020203" pitchFamily="34" charset="0"/>
              </a:defRPr>
            </a:lvl3pPr>
            <a:lvl4pPr marL="102552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Wingdings" panose="05000000000000000000" pitchFamily="2" charset="2"/>
              <a:buChar char="§"/>
              <a:tabLst/>
              <a:defRPr sz="1733">
                <a:latin typeface="Segoe UI Light" panose="020B0502040204020203" pitchFamily="34" charset="0"/>
              </a:defRPr>
            </a:lvl4pPr>
            <a:lvl5pPr marL="126047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-"/>
              <a:tabLst/>
              <a:defRPr sz="1733">
                <a:latin typeface="Segoe UI Light" panose="020B0502040204020203" pitchFamily="34" charset="0"/>
              </a:defRPr>
            </a:lvl5pPr>
          </a:lstStyle>
          <a:p>
            <a:pPr marL="0" marR="0" lvl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Click to edit Master text styles</a:t>
            </a:r>
          </a:p>
          <a:p>
            <a:pPr marL="0" marR="0" lvl="1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Second level</a:t>
            </a:r>
          </a:p>
          <a:p>
            <a:pPr marL="0" marR="0" lvl="2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Third level</a:t>
            </a:r>
          </a:p>
          <a:p>
            <a:pPr marL="0" marR="0" lvl="3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Fourth level</a:t>
            </a:r>
          </a:p>
          <a:p>
            <a:pPr marL="0" marR="0" lvl="4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Fifth level</a:t>
            </a:r>
            <a:endParaRPr kumimoji="0" lang="es-AR" sz="1867" b="0" i="0" u="none" strike="noStrike" kern="1200" cap="none" spc="0" normalizeH="0" baseline="0" noProof="0" dirty="0">
              <a:ln>
                <a:noFill/>
              </a:ln>
              <a:solidFill>
                <a:srgbClr val="4D4D4D">
                  <a:lumMod val="7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2198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22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>
            <a:spLocks noGrp="1"/>
          </p:cNvSpPr>
          <p:nvPr>
            <p:ph idx="21"/>
          </p:nvPr>
        </p:nvSpPr>
        <p:spPr>
          <a:xfrm>
            <a:off x="240277" y="856475"/>
            <a:ext cx="5663703" cy="5163921"/>
          </a:xfrm>
        </p:spPr>
        <p:txBody>
          <a:bodyPr>
            <a:normAutofit/>
          </a:bodyPr>
          <a:lstStyle>
            <a:lvl1pPr marL="0" marR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 sz="1733">
                <a:latin typeface="Segoe UI Light" panose="020B0502040204020203" pitchFamily="34" charset="0"/>
              </a:defRPr>
            </a:lvl1pPr>
            <a:lvl2pPr marL="51911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Arial" panose="020B0604020202020204" pitchFamily="34" charset="0"/>
              <a:buChar char="•"/>
              <a:tabLst/>
              <a:defRPr sz="1733">
                <a:latin typeface="Segoe UI Light" panose="020B0502040204020203" pitchFamily="34" charset="0"/>
              </a:defRPr>
            </a:lvl2pPr>
            <a:lvl3pPr marL="74136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Courier New" panose="02070309020205020404" pitchFamily="49" charset="0"/>
              <a:buChar char="o"/>
              <a:tabLst/>
              <a:defRPr sz="1733">
                <a:latin typeface="Segoe UI Light" panose="020B0502040204020203" pitchFamily="34" charset="0"/>
              </a:defRPr>
            </a:lvl3pPr>
            <a:lvl4pPr marL="102552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Wingdings" panose="05000000000000000000" pitchFamily="2" charset="2"/>
              <a:buChar char="§"/>
              <a:tabLst/>
              <a:defRPr sz="1733">
                <a:latin typeface="Segoe UI Light" panose="020B0502040204020203" pitchFamily="34" charset="0"/>
              </a:defRPr>
            </a:lvl4pPr>
            <a:lvl5pPr marL="126047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-"/>
              <a:tabLst/>
              <a:defRPr sz="1733">
                <a:latin typeface="Segoe UI Light" panose="020B0502040204020203" pitchFamily="34" charset="0"/>
              </a:defRPr>
            </a:lvl5pPr>
          </a:lstStyle>
          <a:p>
            <a:pPr marL="0" marR="0" lvl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Click to edit Master text styles</a:t>
            </a:r>
          </a:p>
          <a:p>
            <a:pPr marL="0" marR="0" lvl="1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Second level</a:t>
            </a:r>
          </a:p>
          <a:p>
            <a:pPr marL="0" marR="0" lvl="2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Third level</a:t>
            </a:r>
          </a:p>
          <a:p>
            <a:pPr marL="0" marR="0" lvl="3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Fourth level</a:t>
            </a:r>
          </a:p>
          <a:p>
            <a:pPr marL="0" marR="0" lvl="4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Fifth level</a:t>
            </a:r>
            <a:endParaRPr kumimoji="0" lang="es-AR" sz="1867" b="0" i="0" u="none" strike="noStrike" kern="1200" cap="none" spc="0" normalizeH="0" baseline="0" noProof="0" dirty="0">
              <a:ln>
                <a:noFill/>
              </a:ln>
              <a:solidFill>
                <a:srgbClr val="4D4D4D">
                  <a:lumMod val="7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22"/>
          </p:nvPr>
        </p:nvSpPr>
        <p:spPr>
          <a:xfrm>
            <a:off x="6288948" y="856475"/>
            <a:ext cx="5663703" cy="5163921"/>
          </a:xfrm>
        </p:spPr>
        <p:txBody>
          <a:bodyPr>
            <a:normAutofit/>
          </a:bodyPr>
          <a:lstStyle>
            <a:lvl1pPr marL="0" marR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 sz="1733">
                <a:latin typeface="Segoe UI Light" panose="020B0502040204020203" pitchFamily="34" charset="0"/>
              </a:defRPr>
            </a:lvl1pPr>
            <a:lvl2pPr marL="51911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Arial" panose="020B0604020202020204" pitchFamily="34" charset="0"/>
              <a:buChar char="•"/>
              <a:tabLst/>
              <a:defRPr sz="1733">
                <a:latin typeface="Segoe UI Light" panose="020B0502040204020203" pitchFamily="34" charset="0"/>
              </a:defRPr>
            </a:lvl2pPr>
            <a:lvl3pPr marL="74136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Courier New" panose="02070309020205020404" pitchFamily="49" charset="0"/>
              <a:buChar char="o"/>
              <a:tabLst/>
              <a:defRPr sz="1733">
                <a:latin typeface="Segoe UI Light" panose="020B0502040204020203" pitchFamily="34" charset="0"/>
              </a:defRPr>
            </a:lvl3pPr>
            <a:lvl4pPr marL="102552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Wingdings" panose="05000000000000000000" pitchFamily="2" charset="2"/>
              <a:buChar char="§"/>
              <a:tabLst/>
              <a:defRPr sz="1733">
                <a:latin typeface="Segoe UI Light" panose="020B0502040204020203" pitchFamily="34" charset="0"/>
              </a:defRPr>
            </a:lvl4pPr>
            <a:lvl5pPr marL="126047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-"/>
              <a:tabLst/>
              <a:defRPr sz="1733">
                <a:latin typeface="Segoe UI Light" panose="020B0502040204020203" pitchFamily="34" charset="0"/>
              </a:defRPr>
            </a:lvl5pPr>
          </a:lstStyle>
          <a:p>
            <a:pPr marL="0" marR="0" lvl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Click to edit Master text styles</a:t>
            </a:r>
          </a:p>
          <a:p>
            <a:pPr marL="0" marR="0" lvl="1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Second level</a:t>
            </a:r>
          </a:p>
          <a:p>
            <a:pPr marL="0" marR="0" lvl="2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Third level</a:t>
            </a:r>
          </a:p>
          <a:p>
            <a:pPr marL="0" marR="0" lvl="3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Fourth level</a:t>
            </a:r>
          </a:p>
          <a:p>
            <a:pPr marL="0" marR="0" lvl="4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Fifth level</a:t>
            </a:r>
            <a:endParaRPr kumimoji="0" lang="es-AR" sz="1867" b="0" i="0" u="none" strike="noStrike" kern="1200" cap="none" spc="0" normalizeH="0" baseline="0" noProof="0" dirty="0">
              <a:ln>
                <a:noFill/>
              </a:ln>
              <a:solidFill>
                <a:srgbClr val="4D4D4D">
                  <a:lumMod val="7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72735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gráfico y colum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8016215" y="836449"/>
            <a:ext cx="3936437" cy="5375969"/>
          </a:xfrm>
        </p:spPr>
        <p:txBody>
          <a:bodyPr>
            <a:normAutofit/>
          </a:bodyPr>
          <a:lstStyle>
            <a:lvl1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1pPr>
            <a:lvl2pPr marL="466725" indent="-239713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2pPr>
            <a:lvl3pPr marL="681038" indent="-239713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3pPr>
            <a:lvl4pPr marL="914400" indent="-239713">
              <a:spcAft>
                <a:spcPts val="800"/>
              </a:spcAft>
              <a:tabLst/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4pPr>
            <a:lvl5pPr marL="1201738" indent="-239713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239185" y="1205501"/>
            <a:ext cx="7489436" cy="5006916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466725" indent="-239713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735013" indent="-239713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1022350" indent="-239713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1308100" indent="-239713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386476"/>
            <a:ext cx="12192000" cy="4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0" y="6501342"/>
            <a:ext cx="886148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8752" y="784837"/>
            <a:ext cx="7605837" cy="449931"/>
          </a:xfrm>
        </p:spPr>
        <p:txBody>
          <a:bodyPr>
            <a:noAutofit/>
          </a:bodyPr>
          <a:lstStyle>
            <a:lvl1pPr marL="0" indent="0">
              <a:buNone/>
              <a:defRPr lang="es-AR" sz="1733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indent="0" defTabSz="914400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4282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oscuro Ti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3" y="6386480"/>
            <a:ext cx="12192000" cy="47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3" y="6501343"/>
            <a:ext cx="886147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821562" y="6502115"/>
            <a:ext cx="6227101" cy="287307"/>
          </a:xfrm>
          <a:prstGeom prst="rect">
            <a:avLst/>
          </a:prstGeom>
          <a:noFill/>
        </p:spPr>
        <p:txBody>
          <a:bodyPr wrap="square" lIns="121903" tIns="60952" rIns="121903" bIns="60952" rtlCol="0">
            <a:spAutoFit/>
          </a:bodyPr>
          <a:lstStyle/>
          <a:p>
            <a:pPr marL="0" marR="0" indent="0" algn="r" defTabSz="1219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42979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oscuro Titulo y Subti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3" y="6386480"/>
            <a:ext cx="12192000" cy="47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3" y="6501343"/>
            <a:ext cx="886147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821562" y="6502115"/>
            <a:ext cx="6227101" cy="287307"/>
          </a:xfrm>
          <a:prstGeom prst="rect">
            <a:avLst/>
          </a:prstGeom>
          <a:noFill/>
        </p:spPr>
        <p:txBody>
          <a:bodyPr wrap="square" lIns="121903" tIns="60952" rIns="121903" bIns="60952" rtlCol="0">
            <a:spAutoFit/>
          </a:bodyPr>
          <a:lstStyle/>
          <a:p>
            <a:pPr marL="0" marR="0" indent="0" algn="r" defTabSz="1219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8752" y="784837"/>
            <a:ext cx="11713898" cy="449931"/>
          </a:xfrm>
        </p:spPr>
        <p:txBody>
          <a:bodyPr>
            <a:noAutofit/>
          </a:bodyPr>
          <a:lstStyle>
            <a:lvl1pPr marL="0" indent="0">
              <a:buNone/>
              <a:defRPr lang="es-AR" sz="1733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indent="0" defTabSz="914400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684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096000" y="144378"/>
            <a:ext cx="6096000" cy="6858001"/>
          </a:xfrm>
          <a:prstGeom prst="rect">
            <a:avLst/>
          </a:prstGeom>
          <a:solidFill>
            <a:srgbClr val="1EA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pic>
        <p:nvPicPr>
          <p:cNvPr id="14" name="Picture 2" descr="C:\Users\lcittanti\Documents\recursos hexacta\hexacta_logo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4" y="6259515"/>
            <a:ext cx="1627580" cy="40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5"/>
          <a:stretch/>
        </p:blipFill>
        <p:spPr>
          <a:xfrm>
            <a:off x="0" y="-1"/>
            <a:ext cx="6096000" cy="6264697"/>
          </a:xfrm>
          <a:prstGeom prst="rect">
            <a:avLst/>
          </a:prstGeom>
        </p:spPr>
      </p:pic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466762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3950" y="638102"/>
            <a:ext cx="6144683" cy="515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733" b="1" dirty="0">
                <a:latin typeface="+mj-lt"/>
              </a:rPr>
              <a:t>ARGENTINA</a:t>
            </a:r>
          </a:p>
          <a:p>
            <a:r>
              <a:rPr lang="es-AR" sz="1733" dirty="0" err="1">
                <a:latin typeface="+mj-lt"/>
              </a:rPr>
              <a:t>Clay</a:t>
            </a:r>
            <a:r>
              <a:rPr lang="es-AR" sz="1733" dirty="0">
                <a:latin typeface="+mj-lt"/>
              </a:rPr>
              <a:t> 2954</a:t>
            </a:r>
          </a:p>
          <a:p>
            <a:r>
              <a:rPr lang="es-AR" sz="1733" dirty="0">
                <a:latin typeface="+mj-lt"/>
              </a:rPr>
              <a:t>Buenos Aires (C1426DLD) 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54+11+5299 5400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BRASIL</a:t>
            </a:r>
          </a:p>
          <a:p>
            <a:r>
              <a:rPr lang="es-AR" sz="1733" dirty="0">
                <a:latin typeface="+mj-lt"/>
              </a:rPr>
              <a:t>Cardoso de Melo 1470 – 8, Vila Olimpia </a:t>
            </a:r>
          </a:p>
          <a:p>
            <a:r>
              <a:rPr lang="es-AR" sz="1733" dirty="0">
                <a:latin typeface="+mj-lt"/>
              </a:rPr>
              <a:t>San Pablo (04548004)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55+11+3045 2193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URUGUAY</a:t>
            </a:r>
          </a:p>
          <a:p>
            <a:r>
              <a:rPr lang="es-AR" sz="1733" dirty="0">
                <a:latin typeface="+mj-lt"/>
              </a:rPr>
              <a:t>Roque Graseras 857</a:t>
            </a:r>
          </a:p>
          <a:p>
            <a:r>
              <a:rPr lang="es-AR" sz="1733" dirty="0">
                <a:latin typeface="+mj-lt"/>
              </a:rPr>
              <a:t>Montevideo (11300)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598+2+7117879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USA</a:t>
            </a:r>
          </a:p>
          <a:p>
            <a:r>
              <a:rPr lang="es-AR" sz="1733" dirty="0">
                <a:latin typeface="+mj-lt"/>
              </a:rPr>
              <a:t>12105 </a:t>
            </a:r>
            <a:r>
              <a:rPr lang="es-AR" sz="1733" dirty="0" err="1">
                <a:latin typeface="+mj-lt"/>
              </a:rPr>
              <a:t>Sundance</a:t>
            </a:r>
            <a:r>
              <a:rPr lang="es-AR" sz="1733" dirty="0">
                <a:latin typeface="+mj-lt"/>
              </a:rPr>
              <a:t> </a:t>
            </a:r>
            <a:r>
              <a:rPr lang="es-AR" sz="1733" dirty="0" err="1">
                <a:latin typeface="+mj-lt"/>
              </a:rPr>
              <a:t>Ct</a:t>
            </a:r>
            <a:r>
              <a:rPr lang="es-AR" sz="1733" dirty="0">
                <a:latin typeface="+mj-lt"/>
              </a:rPr>
              <a:t>.</a:t>
            </a:r>
          </a:p>
          <a:p>
            <a:r>
              <a:rPr lang="es-AR" sz="1733" dirty="0" err="1">
                <a:latin typeface="+mj-lt"/>
              </a:rPr>
              <a:t>Reston</a:t>
            </a:r>
            <a:r>
              <a:rPr lang="es-AR" sz="1733" dirty="0">
                <a:latin typeface="+mj-lt"/>
              </a:rPr>
              <a:t> (20194)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:+703 842 9455</a:t>
            </a:r>
          </a:p>
        </p:txBody>
      </p:sp>
      <p:pic>
        <p:nvPicPr>
          <p:cNvPr id="18" name="Picture 4" descr="C:\Users\lcittanti\Documents\documentos institucionales\ppt\facebook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3" y="4220698"/>
            <a:ext cx="301589" cy="30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lcittanti\Documents\documentos institucionales\ppt\twitter-01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4" y="4660995"/>
            <a:ext cx="297085" cy="2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936427" y="6303512"/>
            <a:ext cx="211223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733" u="none" dirty="0">
                <a:solidFill>
                  <a:schemeClr val="bg1"/>
                </a:solidFill>
                <a:latin typeface="+mn-lt"/>
              </a:rPr>
              <a:t>www.hexacta.com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85719" y="4197086"/>
            <a:ext cx="151182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67" u="none" dirty="0">
                <a:solidFill>
                  <a:schemeClr val="bg1"/>
                </a:solidFill>
              </a:rPr>
              <a:t>HexactaArg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52322" y="4635131"/>
            <a:ext cx="193995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467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s-AR" sz="1467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Hexacta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r="774" b="8806"/>
          <a:stretch/>
        </p:blipFill>
        <p:spPr>
          <a:xfrm>
            <a:off x="6096001" y="-1"/>
            <a:ext cx="6096001" cy="381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70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Oficina">
    <p:bg>
      <p:bgPr>
        <a:solidFill>
          <a:srgbClr val="D7D7D7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" y="3331"/>
            <a:ext cx="12198227" cy="6851336"/>
          </a:xfrm>
          <a:prstGeom prst="rect">
            <a:avLst/>
          </a:prstGeom>
        </p:spPr>
      </p:pic>
      <p:sp>
        <p:nvSpPr>
          <p:cNvPr id="11" name="Shape 279"/>
          <p:cNvSpPr/>
          <p:nvPr userDrawn="1"/>
        </p:nvSpPr>
        <p:spPr>
          <a:xfrm>
            <a:off x="0" y="1"/>
            <a:ext cx="4876800" cy="58566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258" y="2868379"/>
            <a:ext cx="4438337" cy="480484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-ES" dirty="0" smtClean="0"/>
              <a:t>2018</a:t>
            </a:r>
            <a:endParaRPr lang="en-US" dirty="0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050" y="4589746"/>
            <a:ext cx="4438337" cy="85828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s-AR" sz="1867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Subtítulo del documento</a:t>
            </a:r>
            <a:endParaRPr lang="es-AR" sz="1867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16418" y="3367618"/>
            <a:ext cx="4438649" cy="118864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/>
          </a:p>
        </p:txBody>
      </p:sp>
      <p:sp>
        <p:nvSpPr>
          <p:cNvPr id="16" name="Shape 282"/>
          <p:cNvSpPr/>
          <p:nvPr userDrawn="1"/>
        </p:nvSpPr>
        <p:spPr>
          <a:xfrm>
            <a:off x="1" y="68106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82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 - Oficina">
    <p:bg>
      <p:bgPr>
        <a:solidFill>
          <a:srgbClr val="D7D7D7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84"/>
            <a:ext cx="12192212" cy="6847959"/>
          </a:xfrm>
          <a:prstGeom prst="rect">
            <a:avLst/>
          </a:prstGeom>
        </p:spPr>
      </p:pic>
      <p:sp>
        <p:nvSpPr>
          <p:cNvPr id="11" name="Shape 279"/>
          <p:cNvSpPr/>
          <p:nvPr userDrawn="1"/>
        </p:nvSpPr>
        <p:spPr>
          <a:xfrm>
            <a:off x="0" y="1"/>
            <a:ext cx="4876800" cy="58566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258" y="2868379"/>
            <a:ext cx="4438337" cy="480484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-ES" dirty="0" smtClean="0"/>
              <a:t>2018</a:t>
            </a:r>
            <a:endParaRPr lang="en-US" dirty="0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050" y="4589746"/>
            <a:ext cx="4438337" cy="85828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s-AR" sz="1867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Subtítulo del documento</a:t>
            </a:r>
            <a:endParaRPr lang="es-AR" sz="1867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16418" y="3367618"/>
            <a:ext cx="4438649" cy="118864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/>
          </a:p>
        </p:txBody>
      </p:sp>
      <p:sp>
        <p:nvSpPr>
          <p:cNvPr id="16" name="Shape 282"/>
          <p:cNvSpPr/>
          <p:nvPr userDrawn="1"/>
        </p:nvSpPr>
        <p:spPr>
          <a:xfrm>
            <a:off x="1" y="68106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1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3 - Metodología">
    <p:bg>
      <p:bgPr>
        <a:solidFill>
          <a:srgbClr val="D7D7D7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18"/>
            <a:ext cx="12191999" cy="6811263"/>
          </a:xfrm>
          <a:prstGeom prst="rect">
            <a:avLst/>
          </a:prstGeom>
        </p:spPr>
      </p:pic>
      <p:sp>
        <p:nvSpPr>
          <p:cNvPr id="12" name="Shape 282"/>
          <p:cNvSpPr/>
          <p:nvPr userDrawn="1"/>
        </p:nvSpPr>
        <p:spPr>
          <a:xfrm>
            <a:off x="1" y="68106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79"/>
          <p:cNvSpPr/>
          <p:nvPr userDrawn="1"/>
        </p:nvSpPr>
        <p:spPr>
          <a:xfrm>
            <a:off x="0" y="1"/>
            <a:ext cx="4876800" cy="58566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258" y="2868379"/>
            <a:ext cx="4438337" cy="480484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-ES" dirty="0" smtClean="0"/>
              <a:t>2018</a:t>
            </a:r>
            <a:endParaRPr lang="en-US" dirty="0" smtClean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050" y="4589746"/>
            <a:ext cx="4438337" cy="85828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s-AR" sz="1867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Subtítulo del documento</a:t>
            </a:r>
            <a:endParaRPr lang="es-AR" sz="1867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16418" y="3367618"/>
            <a:ext cx="4438649" cy="118864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6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3 - Metodología">
    <p:bg>
      <p:bgPr>
        <a:solidFill>
          <a:srgbClr val="D7D7D7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"/>
          <a:stretch/>
        </p:blipFill>
        <p:spPr>
          <a:xfrm>
            <a:off x="1" y="0"/>
            <a:ext cx="12202764" cy="6834043"/>
          </a:xfrm>
          <a:prstGeom prst="rect">
            <a:avLst/>
          </a:prstGeom>
        </p:spPr>
      </p:pic>
      <p:sp>
        <p:nvSpPr>
          <p:cNvPr id="12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79"/>
          <p:cNvSpPr/>
          <p:nvPr userDrawn="1"/>
        </p:nvSpPr>
        <p:spPr>
          <a:xfrm>
            <a:off x="0" y="1"/>
            <a:ext cx="4876800" cy="58566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258" y="2868379"/>
            <a:ext cx="4438337" cy="480484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-ES" dirty="0" smtClean="0"/>
              <a:t>2018</a:t>
            </a:r>
            <a:endParaRPr lang="en-US" dirty="0" smtClean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050" y="4589746"/>
            <a:ext cx="4438337" cy="85828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s-AR" sz="1867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Subtítulo del documento</a:t>
            </a:r>
            <a:endParaRPr lang="es-AR" sz="1867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16418" y="3367618"/>
            <a:ext cx="4438649" cy="118864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386476"/>
            <a:ext cx="12192000" cy="4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0" y="6501342"/>
            <a:ext cx="886148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600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s-AR" sz="4267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ctr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7211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 3 - Metodología">
    <p:bg>
      <p:bgPr>
        <a:solidFill>
          <a:srgbClr val="D7D7D7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" y="4718"/>
            <a:ext cx="12126876" cy="6811263"/>
          </a:xfrm>
          <a:prstGeom prst="rect">
            <a:avLst/>
          </a:prstGeom>
        </p:spPr>
      </p:pic>
      <p:pic>
        <p:nvPicPr>
          <p:cNvPr id="10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79"/>
          <p:cNvSpPr/>
          <p:nvPr userDrawn="1"/>
        </p:nvSpPr>
        <p:spPr>
          <a:xfrm>
            <a:off x="0" y="1"/>
            <a:ext cx="4876800" cy="58566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258" y="2868379"/>
            <a:ext cx="4438337" cy="480484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-ES" dirty="0" smtClean="0"/>
              <a:t>2018</a:t>
            </a:r>
            <a:endParaRPr lang="en-US" dirty="0" smtClean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050" y="4589746"/>
            <a:ext cx="4438337" cy="85828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s-AR" sz="1867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Subtítulo del documento</a:t>
            </a:r>
            <a:endParaRPr lang="es-AR" sz="1867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16418" y="3367618"/>
            <a:ext cx="4438649" cy="118864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/>
          </a:p>
        </p:txBody>
      </p:sp>
      <p:sp>
        <p:nvSpPr>
          <p:cNvPr id="11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2171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/>
          <p:cNvSpPr>
            <a:spLocks noGrp="1"/>
          </p:cNvSpPr>
          <p:nvPr>
            <p:ph type="body" sz="quarter" idx="10" hasCustomPrompt="1"/>
          </p:nvPr>
        </p:nvSpPr>
        <p:spPr>
          <a:xfrm>
            <a:off x="3005436" y="1396914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3005668" y="1790699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3" hasCustomPrompt="1"/>
          </p:nvPr>
        </p:nvSpPr>
        <p:spPr>
          <a:xfrm>
            <a:off x="2054360" y="1397001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4" hasCustomPrompt="1"/>
          </p:nvPr>
        </p:nvSpPr>
        <p:spPr>
          <a:xfrm>
            <a:off x="7348833" y="1406511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50" name="Text Placeholder 40"/>
          <p:cNvSpPr>
            <a:spLocks noGrp="1"/>
          </p:cNvSpPr>
          <p:nvPr>
            <p:ph type="body" sz="quarter" idx="15" hasCustomPrompt="1"/>
          </p:nvPr>
        </p:nvSpPr>
        <p:spPr>
          <a:xfrm>
            <a:off x="7349065" y="1800297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51" name="Text Placeholder 42"/>
          <p:cNvSpPr>
            <a:spLocks noGrp="1"/>
          </p:cNvSpPr>
          <p:nvPr>
            <p:ph type="body" sz="quarter" idx="16" hasCustomPrompt="1"/>
          </p:nvPr>
        </p:nvSpPr>
        <p:spPr>
          <a:xfrm>
            <a:off x="6321015" y="1406598"/>
            <a:ext cx="1013884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3005205" y="2676945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54" name="Text Placeholder 40"/>
          <p:cNvSpPr>
            <a:spLocks noGrp="1"/>
          </p:cNvSpPr>
          <p:nvPr>
            <p:ph type="body" sz="quarter" idx="18" hasCustomPrompt="1"/>
          </p:nvPr>
        </p:nvSpPr>
        <p:spPr>
          <a:xfrm>
            <a:off x="3005437" y="3070730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55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2054129" y="2677031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20" hasCustomPrompt="1"/>
          </p:nvPr>
        </p:nvSpPr>
        <p:spPr>
          <a:xfrm>
            <a:off x="7348603" y="2686542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58" name="Text Placeholder 40"/>
          <p:cNvSpPr>
            <a:spLocks noGrp="1"/>
          </p:cNvSpPr>
          <p:nvPr>
            <p:ph type="body" sz="quarter" idx="21" hasCustomPrompt="1"/>
          </p:nvPr>
        </p:nvSpPr>
        <p:spPr>
          <a:xfrm>
            <a:off x="7348834" y="3080327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59" name="Text Placeholder 42"/>
          <p:cNvSpPr>
            <a:spLocks noGrp="1"/>
          </p:cNvSpPr>
          <p:nvPr>
            <p:ph type="body" sz="quarter" idx="22" hasCustomPrompt="1"/>
          </p:nvPr>
        </p:nvSpPr>
        <p:spPr>
          <a:xfrm>
            <a:off x="6320785" y="2686629"/>
            <a:ext cx="1013884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61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3005205" y="3968678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62" name="Text Placeholder 40"/>
          <p:cNvSpPr>
            <a:spLocks noGrp="1"/>
          </p:cNvSpPr>
          <p:nvPr>
            <p:ph type="body" sz="quarter" idx="24" hasCustomPrompt="1"/>
          </p:nvPr>
        </p:nvSpPr>
        <p:spPr>
          <a:xfrm>
            <a:off x="3005437" y="4362463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63" name="Text Placeholder 42"/>
          <p:cNvSpPr>
            <a:spLocks noGrp="1"/>
          </p:cNvSpPr>
          <p:nvPr>
            <p:ph type="body" sz="quarter" idx="25" hasCustomPrompt="1"/>
          </p:nvPr>
        </p:nvSpPr>
        <p:spPr>
          <a:xfrm>
            <a:off x="2054129" y="3968765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65" name="Text Placeholder 36"/>
          <p:cNvSpPr>
            <a:spLocks noGrp="1"/>
          </p:cNvSpPr>
          <p:nvPr>
            <p:ph type="body" sz="quarter" idx="26" hasCustomPrompt="1"/>
          </p:nvPr>
        </p:nvSpPr>
        <p:spPr>
          <a:xfrm>
            <a:off x="7348603" y="3978275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66" name="Text Placeholder 40"/>
          <p:cNvSpPr>
            <a:spLocks noGrp="1"/>
          </p:cNvSpPr>
          <p:nvPr>
            <p:ph type="body" sz="quarter" idx="27" hasCustomPrompt="1"/>
          </p:nvPr>
        </p:nvSpPr>
        <p:spPr>
          <a:xfrm>
            <a:off x="7348834" y="4372061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67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6320785" y="3978362"/>
            <a:ext cx="1013884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69" name="Text Placeholder 36"/>
          <p:cNvSpPr>
            <a:spLocks noGrp="1"/>
          </p:cNvSpPr>
          <p:nvPr>
            <p:ph type="body" sz="quarter" idx="29" hasCustomPrompt="1"/>
          </p:nvPr>
        </p:nvSpPr>
        <p:spPr>
          <a:xfrm>
            <a:off x="3005205" y="5262287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70" name="Text Placeholder 40"/>
          <p:cNvSpPr>
            <a:spLocks noGrp="1"/>
          </p:cNvSpPr>
          <p:nvPr>
            <p:ph type="body" sz="quarter" idx="30" hasCustomPrompt="1"/>
          </p:nvPr>
        </p:nvSpPr>
        <p:spPr>
          <a:xfrm>
            <a:off x="3005437" y="5656073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71" name="Text Placeholder 42"/>
          <p:cNvSpPr>
            <a:spLocks noGrp="1"/>
          </p:cNvSpPr>
          <p:nvPr>
            <p:ph type="body" sz="quarter" idx="31" hasCustomPrompt="1"/>
          </p:nvPr>
        </p:nvSpPr>
        <p:spPr>
          <a:xfrm>
            <a:off x="2054129" y="5262374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73" name="Text Placeholder 36"/>
          <p:cNvSpPr>
            <a:spLocks noGrp="1"/>
          </p:cNvSpPr>
          <p:nvPr>
            <p:ph type="body" sz="quarter" idx="32" hasCustomPrompt="1"/>
          </p:nvPr>
        </p:nvSpPr>
        <p:spPr>
          <a:xfrm>
            <a:off x="7348603" y="5271885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74" name="Text Placeholder 40"/>
          <p:cNvSpPr>
            <a:spLocks noGrp="1"/>
          </p:cNvSpPr>
          <p:nvPr>
            <p:ph type="body" sz="quarter" idx="33" hasCustomPrompt="1"/>
          </p:nvPr>
        </p:nvSpPr>
        <p:spPr>
          <a:xfrm>
            <a:off x="7348834" y="5665670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75" name="Text Placeholder 42"/>
          <p:cNvSpPr>
            <a:spLocks noGrp="1"/>
          </p:cNvSpPr>
          <p:nvPr>
            <p:ph type="body" sz="quarter" idx="34" hasCustomPrompt="1"/>
          </p:nvPr>
        </p:nvSpPr>
        <p:spPr>
          <a:xfrm>
            <a:off x="6320785" y="5271971"/>
            <a:ext cx="1013884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80" name="TextBox 79"/>
          <p:cNvSpPr txBox="1"/>
          <p:nvPr userDrawn="1"/>
        </p:nvSpPr>
        <p:spPr>
          <a:xfrm>
            <a:off x="3264979" y="550838"/>
            <a:ext cx="547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AGENDA / ÍNDICE</a:t>
            </a:r>
            <a:endParaRPr lang="en-US" sz="24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52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/>
          <p:cNvSpPr>
            <a:spLocks noGrp="1"/>
          </p:cNvSpPr>
          <p:nvPr>
            <p:ph type="body" sz="quarter" idx="10" hasCustomPrompt="1"/>
          </p:nvPr>
        </p:nvSpPr>
        <p:spPr>
          <a:xfrm>
            <a:off x="4915229" y="1396914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915461" y="1790699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3" hasCustomPrompt="1"/>
          </p:nvPr>
        </p:nvSpPr>
        <p:spPr>
          <a:xfrm>
            <a:off x="3964153" y="1397001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4914999" y="2676945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54" name="Text Placeholder 40"/>
          <p:cNvSpPr>
            <a:spLocks noGrp="1"/>
          </p:cNvSpPr>
          <p:nvPr>
            <p:ph type="body" sz="quarter" idx="18" hasCustomPrompt="1"/>
          </p:nvPr>
        </p:nvSpPr>
        <p:spPr>
          <a:xfrm>
            <a:off x="4915230" y="3070730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55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3963922" y="2677031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1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4914999" y="3968678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62" name="Text Placeholder 40"/>
          <p:cNvSpPr>
            <a:spLocks noGrp="1"/>
          </p:cNvSpPr>
          <p:nvPr>
            <p:ph type="body" sz="quarter" idx="24" hasCustomPrompt="1"/>
          </p:nvPr>
        </p:nvSpPr>
        <p:spPr>
          <a:xfrm>
            <a:off x="4915230" y="4362463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63" name="Text Placeholder 42"/>
          <p:cNvSpPr>
            <a:spLocks noGrp="1"/>
          </p:cNvSpPr>
          <p:nvPr>
            <p:ph type="body" sz="quarter" idx="25" hasCustomPrompt="1"/>
          </p:nvPr>
        </p:nvSpPr>
        <p:spPr>
          <a:xfrm>
            <a:off x="3963922" y="3968765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69" name="Text Placeholder 36"/>
          <p:cNvSpPr>
            <a:spLocks noGrp="1"/>
          </p:cNvSpPr>
          <p:nvPr>
            <p:ph type="body" sz="quarter" idx="29" hasCustomPrompt="1"/>
          </p:nvPr>
        </p:nvSpPr>
        <p:spPr>
          <a:xfrm>
            <a:off x="4914999" y="5262287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70" name="Text Placeholder 40"/>
          <p:cNvSpPr>
            <a:spLocks noGrp="1"/>
          </p:cNvSpPr>
          <p:nvPr>
            <p:ph type="body" sz="quarter" idx="30" hasCustomPrompt="1"/>
          </p:nvPr>
        </p:nvSpPr>
        <p:spPr>
          <a:xfrm>
            <a:off x="4915230" y="5656073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71" name="Text Placeholder 42"/>
          <p:cNvSpPr>
            <a:spLocks noGrp="1"/>
          </p:cNvSpPr>
          <p:nvPr>
            <p:ph type="body" sz="quarter" idx="31" hasCustomPrompt="1"/>
          </p:nvPr>
        </p:nvSpPr>
        <p:spPr>
          <a:xfrm>
            <a:off x="3963922" y="5262374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80" name="TextBox 79"/>
          <p:cNvSpPr txBox="1"/>
          <p:nvPr userDrawn="1"/>
        </p:nvSpPr>
        <p:spPr>
          <a:xfrm>
            <a:off x="3264979" y="550838"/>
            <a:ext cx="547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AGENDA / ÍNDICE</a:t>
            </a:r>
            <a:endParaRPr lang="en-US" sz="24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90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de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304444" y="1339617"/>
            <a:ext cx="4855633" cy="4195233"/>
          </a:xfrm>
          <a:prstGeom prst="rect">
            <a:avLst/>
          </a:prstGeom>
        </p:spPr>
        <p:txBody>
          <a:bodyPr/>
          <a:lstStyle>
            <a:lvl1pPr>
              <a:defRPr sz="26666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75817" y="2468749"/>
            <a:ext cx="5755288" cy="2046423"/>
          </a:xfrm>
          <a:prstGeom prst="rect">
            <a:avLst/>
          </a:prstGeom>
        </p:spPr>
        <p:txBody>
          <a:bodyPr/>
          <a:lstStyle>
            <a:lvl1pPr>
              <a:defRPr sz="5333" baseline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separador</a:t>
            </a:r>
            <a:r>
              <a:rPr lang="en-US" dirty="0" smtClean="0"/>
              <a:t> de </a:t>
            </a:r>
            <a:r>
              <a:rPr lang="en-US" dirty="0" err="1" smtClean="0"/>
              <a:t>secciones</a:t>
            </a:r>
            <a:endParaRPr lang="en-US" dirty="0"/>
          </a:p>
        </p:txBody>
      </p:sp>
      <p:sp>
        <p:nvSpPr>
          <p:cNvPr id="9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7996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77449" y="635990"/>
            <a:ext cx="11311595" cy="515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77450" y="1942455"/>
            <a:ext cx="11311593" cy="3956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s-ES" dirty="0" smtClean="0"/>
              <a:t>Texto de la pantalla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77450" y="1171638"/>
            <a:ext cx="11311595" cy="400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00AC9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err="1" smtClean="0"/>
              <a:t>Subtítulo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9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44667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as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0079" y="656654"/>
            <a:ext cx="5276288" cy="6787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20079" y="1963119"/>
            <a:ext cx="5274888" cy="4315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s-ES" dirty="0" smtClean="0"/>
              <a:t>Texto de la pantalla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0079" y="1345766"/>
            <a:ext cx="5275855" cy="400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rgbClr val="00AC9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err="1" smtClean="0"/>
              <a:t>Subtítulo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112933" y="0"/>
            <a:ext cx="6089651" cy="681064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dirty="0" smtClean="0"/>
              <a:t>Imagen</a:t>
            </a:r>
            <a:endParaRPr lang="en-US" dirty="0"/>
          </a:p>
        </p:txBody>
      </p:sp>
      <p:pic>
        <p:nvPicPr>
          <p:cNvPr id="9" name="Shape 2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59302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as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6423743" y="635990"/>
            <a:ext cx="5504303" cy="6787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22379" y="1942455"/>
            <a:ext cx="5504267" cy="4315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s-ES" dirty="0" smtClean="0"/>
              <a:t>Texto de la pantalla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6423310" y="1325102"/>
            <a:ext cx="5504303" cy="400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00AC9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err="1" smtClean="0"/>
              <a:t>Subtítulo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1731" y="0"/>
            <a:ext cx="6089651" cy="681064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dirty="0" smtClean="0"/>
              <a:t>Imagen</a:t>
            </a:r>
            <a:endParaRPr lang="en-US" dirty="0"/>
          </a:p>
        </p:txBody>
      </p:sp>
      <p:sp>
        <p:nvSpPr>
          <p:cNvPr id="11" name="Shape 282"/>
          <p:cNvSpPr/>
          <p:nvPr userDrawn="1"/>
        </p:nvSpPr>
        <p:spPr>
          <a:xfrm>
            <a:off x="1" y="6750967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19235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" r="9202" b="945"/>
          <a:stretch/>
        </p:blipFill>
        <p:spPr>
          <a:xfrm>
            <a:off x="0" y="3"/>
            <a:ext cx="12192000" cy="6837749"/>
          </a:xfrm>
          <a:prstGeom prst="rect">
            <a:avLst/>
          </a:prstGeom>
        </p:spPr>
      </p:pic>
      <p:sp>
        <p:nvSpPr>
          <p:cNvPr id="30" name="Shape 349"/>
          <p:cNvSpPr/>
          <p:nvPr userDrawn="1"/>
        </p:nvSpPr>
        <p:spPr>
          <a:xfrm>
            <a:off x="3135" y="0"/>
            <a:ext cx="12202764" cy="6810645"/>
          </a:xfrm>
          <a:prstGeom prst="rect">
            <a:avLst/>
          </a:prstGeom>
          <a:solidFill>
            <a:srgbClr val="393939">
              <a:alpha val="89803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8277" y="3827422"/>
            <a:ext cx="2071788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829159" y="3827421"/>
            <a:ext cx="2071788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2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70046" y="3812414"/>
            <a:ext cx="2071788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3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347869" y="3812416"/>
            <a:ext cx="2071788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4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588751" y="3812414"/>
            <a:ext cx="2071788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5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86855" y="4226719"/>
            <a:ext cx="2071788" cy="1843704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0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827738" y="4226718"/>
            <a:ext cx="2071788" cy="184370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1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2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068625" y="4211711"/>
            <a:ext cx="2071788" cy="185871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1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3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346447" y="4211713"/>
            <a:ext cx="2071788" cy="185871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1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4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9587330" y="4211711"/>
            <a:ext cx="2071788" cy="185871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1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5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263025" y="408518"/>
            <a:ext cx="3683000" cy="475327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5pPr>
          </a:lstStyle>
          <a:p>
            <a:pPr lvl="0"/>
            <a:r>
              <a:rPr lang="es-ES" dirty="0" smtClean="0"/>
              <a:t>TITULO</a:t>
            </a:r>
            <a:endParaRPr lang="en-US" dirty="0"/>
          </a:p>
        </p:txBody>
      </p:sp>
      <p:sp>
        <p:nvSpPr>
          <p:cNvPr id="17" name="Shape 282"/>
          <p:cNvSpPr/>
          <p:nvPr userDrawn="1"/>
        </p:nvSpPr>
        <p:spPr>
          <a:xfrm>
            <a:off x="1" y="6772357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8039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talla neg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" r="9202" b="945"/>
          <a:stretch/>
        </p:blipFill>
        <p:spPr>
          <a:xfrm>
            <a:off x="0" y="3"/>
            <a:ext cx="12192000" cy="6837749"/>
          </a:xfrm>
          <a:prstGeom prst="rect">
            <a:avLst/>
          </a:prstGeom>
        </p:spPr>
      </p:pic>
      <p:sp>
        <p:nvSpPr>
          <p:cNvPr id="30" name="Shape 349"/>
          <p:cNvSpPr/>
          <p:nvPr userDrawn="1"/>
        </p:nvSpPr>
        <p:spPr>
          <a:xfrm>
            <a:off x="-10763" y="3"/>
            <a:ext cx="12202764" cy="6820168"/>
          </a:xfrm>
          <a:prstGeom prst="rect">
            <a:avLst/>
          </a:prstGeom>
          <a:solidFill>
            <a:srgbClr val="393939">
              <a:alpha val="89803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8278" y="1862794"/>
            <a:ext cx="5364205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86856" y="2262090"/>
            <a:ext cx="5364205" cy="356960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0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0986" y="1862794"/>
            <a:ext cx="5364205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29564" y="2262091"/>
            <a:ext cx="5364205" cy="356960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0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63025" y="408518"/>
            <a:ext cx="3683000" cy="475327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5pPr>
          </a:lstStyle>
          <a:p>
            <a:pPr lvl="0"/>
            <a:r>
              <a:rPr lang="es-ES" dirty="0" smtClean="0"/>
              <a:t>TITULO</a:t>
            </a:r>
            <a:endParaRPr lang="en-US" dirty="0"/>
          </a:p>
        </p:txBody>
      </p:sp>
      <p:sp>
        <p:nvSpPr>
          <p:cNvPr id="12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313394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as_con_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29"/>
          <p:cNvSpPr/>
          <p:nvPr userDrawn="1"/>
        </p:nvSpPr>
        <p:spPr>
          <a:xfrm>
            <a:off x="7974709" y="-1"/>
            <a:ext cx="4209147" cy="6810647"/>
          </a:xfrm>
          <a:prstGeom prst="rect">
            <a:avLst/>
          </a:prstGeom>
          <a:solidFill>
            <a:srgbClr val="CED9DD">
              <a:alpha val="40000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" name="Shape 429"/>
          <p:cNvSpPr/>
          <p:nvPr userDrawn="1"/>
        </p:nvSpPr>
        <p:spPr>
          <a:xfrm>
            <a:off x="0" y="-1"/>
            <a:ext cx="4209147" cy="6810647"/>
          </a:xfrm>
          <a:prstGeom prst="rect">
            <a:avLst/>
          </a:prstGeom>
          <a:solidFill>
            <a:srgbClr val="CED9DD">
              <a:alpha val="40000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444"/>
          <p:cNvSpPr/>
          <p:nvPr userDrawn="1"/>
        </p:nvSpPr>
        <p:spPr>
          <a:xfrm>
            <a:off x="1095537" y="1992250"/>
            <a:ext cx="1593148" cy="1593148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Shape 446"/>
          <p:cNvSpPr/>
          <p:nvPr userDrawn="1"/>
        </p:nvSpPr>
        <p:spPr>
          <a:xfrm>
            <a:off x="5300189" y="1992250"/>
            <a:ext cx="1593148" cy="1593148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Shape 447"/>
          <p:cNvSpPr/>
          <p:nvPr userDrawn="1"/>
        </p:nvSpPr>
        <p:spPr>
          <a:xfrm>
            <a:off x="9289658" y="2010323"/>
            <a:ext cx="1593148" cy="1593148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" name="Shape 444"/>
          <p:cNvSpPr/>
          <p:nvPr userDrawn="1"/>
        </p:nvSpPr>
        <p:spPr>
          <a:xfrm>
            <a:off x="275515" y="1110326"/>
            <a:ext cx="396173" cy="396173"/>
          </a:xfrm>
          <a:prstGeom prst="ellipse">
            <a:avLst/>
          </a:prstGeom>
          <a:solidFill>
            <a:srgbClr val="00AC9D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085530" y="3968183"/>
            <a:ext cx="2474383" cy="347133"/>
          </a:xfrm>
          <a:prstGeom prst="rect">
            <a:avLst/>
          </a:prstGeom>
        </p:spPr>
        <p:txBody>
          <a:bodyPr/>
          <a:lstStyle>
            <a:lvl5pPr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tres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73238" y="4414175"/>
            <a:ext cx="2474383" cy="1408997"/>
          </a:xfrm>
          <a:prstGeom prst="rect">
            <a:avLst/>
          </a:prstGeom>
        </p:spPr>
        <p:txBody>
          <a:bodyPr/>
          <a:lstStyle>
            <a:lvl5pPr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876384" y="3941355"/>
            <a:ext cx="2434977" cy="347133"/>
          </a:xfrm>
          <a:prstGeom prst="rect">
            <a:avLst/>
          </a:prstGeom>
        </p:spPr>
        <p:txBody>
          <a:bodyPr/>
          <a:lstStyle>
            <a:lvl5pPr algn="l"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dos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872496" y="4387347"/>
            <a:ext cx="2438865" cy="1408997"/>
          </a:xfrm>
          <a:prstGeom prst="rect">
            <a:avLst/>
          </a:prstGeom>
        </p:spPr>
        <p:txBody>
          <a:bodyPr/>
          <a:lstStyle>
            <a:lvl5pPr algn="l"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3598" y="3964512"/>
            <a:ext cx="2474383" cy="347133"/>
          </a:xfrm>
          <a:prstGeom prst="rect">
            <a:avLst/>
          </a:prstGeom>
        </p:spPr>
        <p:txBody>
          <a:bodyPr/>
          <a:lstStyle>
            <a:lvl5pPr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uno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01306" y="4410504"/>
            <a:ext cx="2474383" cy="1408997"/>
          </a:xfrm>
          <a:prstGeom prst="rect">
            <a:avLst/>
          </a:prstGeom>
        </p:spPr>
        <p:txBody>
          <a:bodyPr/>
          <a:lstStyle>
            <a:lvl5pPr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39381" y="404203"/>
            <a:ext cx="11320531" cy="484232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gráfico</a:t>
            </a:r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4020" y="1095215"/>
            <a:ext cx="7074208" cy="4842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Subtítulo</a:t>
            </a:r>
            <a:r>
              <a:rPr lang="en-US" dirty="0" smtClean="0"/>
              <a:t> del </a:t>
            </a:r>
            <a:r>
              <a:rPr lang="en-US" dirty="0" err="1" smtClean="0"/>
              <a:t>gráfico</a:t>
            </a:r>
            <a:endParaRPr 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54162" y="1118851"/>
            <a:ext cx="494993" cy="35805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9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88548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1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9184" y="425714"/>
            <a:ext cx="3456385" cy="79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82588" indent="0"/>
            <a:endParaRPr lang="es-MX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  <a:p>
            <a:pPr marL="596885" indent="0"/>
            <a:r>
              <a:rPr lang="es-MX" sz="2400" dirty="0">
                <a:solidFill>
                  <a:schemeClr val="accent1"/>
                </a:solidFill>
                <a:latin typeface="Segoe UI Semibold" panose="020B0702040204020203" pitchFamily="34" charset="0"/>
              </a:rPr>
              <a:t>Agenda</a:t>
            </a:r>
          </a:p>
          <a:p>
            <a:pPr marL="482588" indent="0"/>
            <a:endParaRPr lang="es-AR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71" y="619541"/>
            <a:ext cx="336120" cy="4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983766" y="933451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Primer ítem de la agenda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983766" y="2277600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Tercer</a:t>
            </a:r>
            <a:r>
              <a:rPr lang="en-US" dirty="0"/>
              <a:t>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983766" y="1605923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Segundo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983766" y="2949277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Cuarto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983766" y="3644269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Quinto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983766" y="4988418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Séptimo</a:t>
            </a:r>
            <a:r>
              <a:rPr lang="en-US" dirty="0"/>
              <a:t>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2" hasCustomPrompt="1"/>
          </p:nvPr>
        </p:nvSpPr>
        <p:spPr>
          <a:xfrm>
            <a:off x="3983766" y="4316741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Sexto</a:t>
            </a:r>
            <a:r>
              <a:rPr lang="en-US" dirty="0"/>
              <a:t>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983766" y="5660095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Octavo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</p:spTree>
    <p:extLst>
      <p:ext uri="{BB962C8B-B14F-4D97-AF65-F5344CB8AC3E}">
        <p14:creationId xmlns:p14="http://schemas.microsoft.com/office/powerpoint/2010/main" val="25581509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29"/>
          <p:cNvSpPr/>
          <p:nvPr userDrawn="1"/>
        </p:nvSpPr>
        <p:spPr>
          <a:xfrm>
            <a:off x="7974709" y="-1"/>
            <a:ext cx="4209147" cy="6810647"/>
          </a:xfrm>
          <a:prstGeom prst="rect">
            <a:avLst/>
          </a:prstGeom>
          <a:solidFill>
            <a:srgbClr val="CED9DD">
              <a:alpha val="40000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" name="Shape 429"/>
          <p:cNvSpPr/>
          <p:nvPr userDrawn="1"/>
        </p:nvSpPr>
        <p:spPr>
          <a:xfrm>
            <a:off x="0" y="-1"/>
            <a:ext cx="4209147" cy="6810647"/>
          </a:xfrm>
          <a:prstGeom prst="rect">
            <a:avLst/>
          </a:prstGeom>
          <a:solidFill>
            <a:srgbClr val="CED9DD">
              <a:alpha val="40000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444"/>
          <p:cNvSpPr/>
          <p:nvPr userDrawn="1"/>
        </p:nvSpPr>
        <p:spPr>
          <a:xfrm>
            <a:off x="275515" y="1110326"/>
            <a:ext cx="396173" cy="396173"/>
          </a:xfrm>
          <a:prstGeom prst="ellipse">
            <a:avLst/>
          </a:prstGeom>
          <a:solidFill>
            <a:srgbClr val="00AC9D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085530" y="2116844"/>
            <a:ext cx="2474383" cy="347133"/>
          </a:xfrm>
          <a:prstGeom prst="rect">
            <a:avLst/>
          </a:prstGeom>
        </p:spPr>
        <p:txBody>
          <a:bodyPr/>
          <a:lstStyle>
            <a:lvl5pPr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tres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73238" y="2562833"/>
            <a:ext cx="2474383" cy="3624025"/>
          </a:xfrm>
          <a:prstGeom prst="rect">
            <a:avLst/>
          </a:prstGeom>
        </p:spPr>
        <p:txBody>
          <a:bodyPr/>
          <a:lstStyle>
            <a:lvl5pPr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722921" y="2116844"/>
            <a:ext cx="2703120" cy="347133"/>
          </a:xfrm>
          <a:prstGeom prst="rect">
            <a:avLst/>
          </a:prstGeom>
        </p:spPr>
        <p:txBody>
          <a:bodyPr/>
          <a:lstStyle>
            <a:lvl5pPr algn="l"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dos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719033" y="2562834"/>
            <a:ext cx="2707008" cy="3746484"/>
          </a:xfrm>
          <a:prstGeom prst="rect">
            <a:avLst/>
          </a:prstGeom>
        </p:spPr>
        <p:txBody>
          <a:bodyPr/>
          <a:lstStyle>
            <a:lvl5pPr algn="l"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3598" y="2116844"/>
            <a:ext cx="2861055" cy="347133"/>
          </a:xfrm>
          <a:prstGeom prst="rect">
            <a:avLst/>
          </a:prstGeom>
        </p:spPr>
        <p:txBody>
          <a:bodyPr/>
          <a:lstStyle>
            <a:lvl5pPr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uno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01305" y="2562835"/>
            <a:ext cx="2873347" cy="3746484"/>
          </a:xfrm>
          <a:prstGeom prst="rect">
            <a:avLst/>
          </a:prstGeom>
        </p:spPr>
        <p:txBody>
          <a:bodyPr/>
          <a:lstStyle>
            <a:lvl5pPr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39381" y="412735"/>
            <a:ext cx="11320531" cy="484232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4020" y="1095215"/>
            <a:ext cx="7074208" cy="484232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Subtítulo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54162" y="1118851"/>
            <a:ext cx="494993" cy="35805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6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1770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82"/>
          <p:cNvSpPr/>
          <p:nvPr userDrawn="1"/>
        </p:nvSpPr>
        <p:spPr>
          <a:xfrm>
            <a:off x="1" y="6810646"/>
            <a:ext cx="12202764" cy="94708"/>
          </a:xfrm>
          <a:prstGeom prst="rect">
            <a:avLst/>
          </a:prstGeom>
          <a:solidFill>
            <a:srgbClr val="00AC9D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b="1082"/>
          <a:stretch/>
        </p:blipFill>
        <p:spPr>
          <a:xfrm>
            <a:off x="0" y="-23977"/>
            <a:ext cx="12207357" cy="6834623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4898464" y="3947221"/>
            <a:ext cx="2400021" cy="329560"/>
            <a:chOff x="3707713" y="2960416"/>
            <a:chExt cx="1800016" cy="247170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796" y="2966653"/>
              <a:ext cx="240933" cy="24093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713" y="2960416"/>
              <a:ext cx="243335" cy="2433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892" y="2960416"/>
              <a:ext cx="243335" cy="243335"/>
            </a:xfrm>
            <a:prstGeom prst="rect">
              <a:avLst/>
            </a:prstGeom>
          </p:spPr>
        </p:pic>
        <p:pic>
          <p:nvPicPr>
            <p:cNvPr id="12" name="Picture 11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344" y="2960416"/>
              <a:ext cx="243335" cy="243335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 userDrawn="1"/>
        </p:nvSpPr>
        <p:spPr>
          <a:xfrm>
            <a:off x="5076497" y="4499973"/>
            <a:ext cx="1061545" cy="296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5317081" y="4654296"/>
            <a:ext cx="1573860" cy="312031"/>
            <a:chOff x="4035222" y="3948786"/>
            <a:chExt cx="1180395" cy="234023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4087646" y="3952904"/>
              <a:ext cx="1127971" cy="195083"/>
              <a:chOff x="5929965" y="3374979"/>
              <a:chExt cx="1127971" cy="195083"/>
            </a:xfrm>
          </p:grpSpPr>
          <p:sp>
            <p:nvSpPr>
              <p:cNvPr id="21" name="TextBox 20"/>
              <p:cNvSpPr txBox="1"/>
              <p:nvPr userDrawn="1"/>
            </p:nvSpPr>
            <p:spPr>
              <a:xfrm>
                <a:off x="6013837" y="3374979"/>
                <a:ext cx="1044099" cy="192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1067" u="none" dirty="0" smtClean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www.hexacta.com</a:t>
                </a:r>
                <a:endParaRPr lang="es-AR" sz="1067" u="none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1" name="Picture 10">
                <a:hlinkClick r:id="rId9"/>
              </p:cNvPr>
              <p:cNvPicPr>
                <a:picLocks noChangeAspect="1"/>
              </p:cNvPicPr>
              <p:nvPr userDrawn="1"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9965" y="3424116"/>
                <a:ext cx="144860" cy="145946"/>
              </a:xfrm>
              <a:prstGeom prst="rect">
                <a:avLst/>
              </a:prstGeom>
            </p:spPr>
          </p:pic>
        </p:grpSp>
        <p:sp>
          <p:nvSpPr>
            <p:cNvPr id="31" name="Rectangle 30">
              <a:hlinkClick r:id="rId11"/>
            </p:cNvPr>
            <p:cNvSpPr/>
            <p:nvPr userDrawn="1"/>
          </p:nvSpPr>
          <p:spPr>
            <a:xfrm>
              <a:off x="4035222" y="3948786"/>
              <a:ext cx="1140678" cy="23402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13930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final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 userDrawn="1"/>
        </p:nvPicPr>
        <p:blipFill rotWithShape="1">
          <a:blip r:embed="rId2">
            <a:alphaModFix/>
          </a:blip>
          <a:srcRect l="45265"/>
          <a:stretch/>
        </p:blipFill>
        <p:spPr>
          <a:xfrm>
            <a:off x="2475877" y="3048"/>
            <a:ext cx="6096000" cy="623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3"/>
          <a:stretch/>
        </p:blipFill>
        <p:spPr>
          <a:xfrm>
            <a:off x="8580405" y="3048"/>
            <a:ext cx="3611596" cy="6851904"/>
          </a:xfrm>
          <a:prstGeom prst="rect">
            <a:avLst/>
          </a:prstGeom>
        </p:spPr>
      </p:pic>
      <p:pic>
        <p:nvPicPr>
          <p:cNvPr id="10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764971" y="1203292"/>
            <a:ext cx="3056219" cy="4156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333" b="0" i="0" dirty="0" smtClean="0">
                <a:solidFill>
                  <a:srgbClr val="00AC9D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ARGENTINA</a:t>
            </a: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BUENOS AIRES 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Clay 2954</a:t>
            </a:r>
            <a:b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C1426DLD 54-11-5299-5400</a:t>
            </a:r>
          </a:p>
          <a:p>
            <a:pPr algn="l"/>
            <a:endParaRPr lang="en-US" sz="1067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PARANÁ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San Martín 902 1º P</a:t>
            </a:r>
            <a:b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Of. 6, E3100AAT</a:t>
            </a:r>
          </a:p>
          <a:p>
            <a:pPr algn="l"/>
            <a:endParaRPr lang="en-US" sz="1067" b="1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 PLATA</a:t>
            </a:r>
          </a:p>
          <a:p>
            <a:pPr algn="l"/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Calle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58 480</a:t>
            </a:r>
            <a:r>
              <a:rPr lang="en-US" sz="1067" b="0" i="0" baseline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B1900BPT</a:t>
            </a:r>
          </a:p>
          <a:p>
            <a:pPr algn="l"/>
            <a:endParaRPr lang="en-US" sz="1067" b="1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BAHÍA BLANCA</a:t>
            </a:r>
          </a:p>
          <a:p>
            <a:pPr algn="l"/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Belgrano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133 - 2º P</a:t>
            </a:r>
            <a:b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B8000IJC</a:t>
            </a:r>
          </a:p>
          <a:p>
            <a:pPr algn="l"/>
            <a:endParaRPr lang="en-US" sz="1067" b="1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SALTA</a:t>
            </a:r>
          </a:p>
          <a:p>
            <a:pPr algn="l"/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Pasaje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Arteaga 1157</a:t>
            </a:r>
          </a:p>
          <a:p>
            <a:pPr algn="l"/>
            <a:endParaRPr lang="en-US" sz="1067" b="1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CÓRDOBA</a:t>
            </a:r>
          </a:p>
          <a:p>
            <a:pPr algn="l"/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Avda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Hipólito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Yrigoyen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146, 15º P</a:t>
            </a:r>
          </a:p>
          <a:p>
            <a:pPr algn="l"/>
            <a:endParaRPr lang="en-US" sz="1067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333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333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333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126583" y="1197044"/>
            <a:ext cx="3181864" cy="152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333" b="0" i="0" dirty="0" smtClean="0">
                <a:solidFill>
                  <a:srgbClr val="00AC9D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BRAZIL</a:t>
            </a: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SÃO PAULO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Cardoso de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Melo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1470 - 8 </a:t>
            </a:r>
          </a:p>
          <a:p>
            <a:pPr algn="l"/>
            <a:endParaRPr lang="en-US" sz="1333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333" b="0" i="0" dirty="0" smtClean="0">
                <a:solidFill>
                  <a:srgbClr val="00AC9D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URUGUAY</a:t>
            </a: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MONTEVIDEO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Roque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Graseras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857, 11300</a:t>
            </a:r>
            <a:endParaRPr lang="es-ES" sz="1067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 sz="1067" b="0" i="0" dirty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763376" y="462820"/>
            <a:ext cx="305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0" i="0" dirty="0" smtClean="0">
                <a:solidFill>
                  <a:srgbClr val="00AC9D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NUESTRAS OFICINAS</a:t>
            </a:r>
            <a:endParaRPr lang="en-US" sz="1600" b="0" i="0" dirty="0" smtClean="0">
              <a:solidFill>
                <a:schemeClr val="tx1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5469603" y="1206696"/>
            <a:ext cx="3181864" cy="226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333" b="0" i="0" dirty="0" smtClean="0">
                <a:solidFill>
                  <a:srgbClr val="00AC9D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VENEZUELA</a:t>
            </a: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MARACAIBO</a:t>
            </a:r>
          </a:p>
          <a:p>
            <a:pPr algn="l"/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Calle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77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esquina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Avenida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11.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Torre Cristal</a:t>
            </a:r>
          </a:p>
          <a:p>
            <a:pPr algn="l"/>
            <a:endParaRPr lang="es-ES" sz="1333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333" b="0" i="0" dirty="0" smtClean="0">
                <a:solidFill>
                  <a:srgbClr val="00AC9D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</a:t>
            </a: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SEATTLE AREA 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625 4th Ave #205</a:t>
            </a:r>
            <a:b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Kirkland, WA 98033</a:t>
            </a:r>
            <a:b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+1 703 842 9455</a:t>
            </a:r>
          </a:p>
          <a:p>
            <a:pPr algn="l"/>
            <a:endParaRPr lang="es-ES" sz="1333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 sz="1333" b="0" i="0" dirty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5427699"/>
            <a:ext cx="8570139" cy="1373067"/>
            <a:chOff x="0" y="3935306"/>
            <a:chExt cx="6427604" cy="1029800"/>
          </a:xfrm>
        </p:grpSpPr>
        <p:sp>
          <p:nvSpPr>
            <p:cNvPr id="32" name="Rectangle 31"/>
            <p:cNvSpPr/>
            <p:nvPr userDrawn="1"/>
          </p:nvSpPr>
          <p:spPr>
            <a:xfrm>
              <a:off x="0" y="3935306"/>
              <a:ext cx="6427604" cy="102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33" name="Picture 32" descr="http://www.hexacta.com/wp-content/uploads/2013/04/ribbon-european-seal.gif"/>
            <p:cNvPicPr/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867" y="4320145"/>
              <a:ext cx="387796" cy="293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Picture 33" descr="http://www.hexacta.com/images/logoHmCMMI.gif"/>
            <p:cNvPicPr/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9909" y="4318343"/>
              <a:ext cx="326641" cy="297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Picture 34" descr="http://www.hexacta.com/wp-content/uploads/2010/10/great-place-to-work.gif"/>
            <p:cNvPicPr/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363" y="4305014"/>
              <a:ext cx="415136" cy="32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Picture 35"/>
            <p:cNvPicPr/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735" y="4318343"/>
              <a:ext cx="522338" cy="297580"/>
            </a:xfrm>
            <a:prstGeom prst="rect">
              <a:avLst/>
            </a:prstGeom>
          </p:spPr>
        </p:pic>
        <p:pic>
          <p:nvPicPr>
            <p:cNvPr id="37" name="Picture 36" descr="http://www.hexacta.com/wp-content/uploads/2012/04/exportAr.png"/>
            <p:cNvPicPr/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36" y="4318343"/>
              <a:ext cx="399309" cy="297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Picture 37" descr="C:\Users\gnano\AppData\Local\Microsoft\Windows\INetCache\Content.Word\iaopaward.jpg"/>
            <p:cNvPicPr/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789" y="4285919"/>
              <a:ext cx="564788" cy="362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953" y="4343433"/>
              <a:ext cx="488666" cy="247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840" y="4385651"/>
              <a:ext cx="451475" cy="16296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606" y="4337683"/>
              <a:ext cx="452313" cy="258900"/>
            </a:xfrm>
            <a:prstGeom prst="rect">
              <a:avLst/>
            </a:prstGeom>
          </p:spPr>
        </p:pic>
      </p:grpSp>
      <p:sp>
        <p:nvSpPr>
          <p:cNvPr id="23" name="Shape 282"/>
          <p:cNvSpPr/>
          <p:nvPr userDrawn="1"/>
        </p:nvSpPr>
        <p:spPr>
          <a:xfrm>
            <a:off x="1" y="6782071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3021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266940"/>
            <a:ext cx="12192000" cy="59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72" y="6470622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5414" y="4965171"/>
            <a:ext cx="10561173" cy="79795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267">
                <a:solidFill>
                  <a:schemeClr val="bg2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AR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5413" y="4581128"/>
            <a:ext cx="9313035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467">
                <a:solidFill>
                  <a:schemeClr val="bg2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s-AR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725550" y="64385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12575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12575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12575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125757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96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con fot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015816" cy="6462184"/>
          </a:xfrm>
        </p:spPr>
        <p:txBody>
          <a:bodyPr/>
          <a:lstStyle/>
          <a:p>
            <a:endParaRPr lang="es-AR"/>
          </a:p>
        </p:txBody>
      </p:sp>
      <p:pic>
        <p:nvPicPr>
          <p:cNvPr id="2051" name="Picture 3" descr="C:\Users\lcittanti\Documents\documentos institucionales\last version\logo_hexacta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0" y="6461803"/>
            <a:ext cx="966088" cy="2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5414" y="4965171"/>
            <a:ext cx="10561173" cy="79795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267">
                <a:solidFill>
                  <a:schemeClr val="bg2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AR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5413" y="4581128"/>
            <a:ext cx="9313035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467">
                <a:solidFill>
                  <a:schemeClr val="bg2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s-AR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533528" y="64385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266940"/>
            <a:ext cx="12192000" cy="59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869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y re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40277" y="1220755"/>
            <a:ext cx="7871947" cy="4992555"/>
          </a:xfrm>
        </p:spPr>
        <p:txBody>
          <a:bodyPr>
            <a:normAutofit/>
          </a:bodyPr>
          <a:lstStyle>
            <a:lvl1pPr marL="239994">
              <a:defRPr sz="1733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239349" y="260450"/>
            <a:ext cx="11713468" cy="480252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40277" y="837638"/>
            <a:ext cx="7871947" cy="383117"/>
          </a:xfrm>
        </p:spPr>
        <p:txBody>
          <a:bodyPr>
            <a:noAutofit/>
          </a:bodyPr>
          <a:lstStyle>
            <a:lvl1pPr marL="0" indent="0">
              <a:buNone/>
              <a:defRPr sz="1733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304247" y="836713"/>
            <a:ext cx="3648404" cy="5375704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496270" y="1412776"/>
            <a:ext cx="3264693" cy="4608512"/>
          </a:xfrm>
        </p:spPr>
        <p:txBody>
          <a:bodyPr>
            <a:normAutofit/>
          </a:bodyPr>
          <a:lstStyle>
            <a:lvl1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1pPr>
            <a:lvl2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2pPr>
            <a:lvl3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3pPr>
            <a:lvl4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4pPr>
            <a:lvl5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496268" y="1028733"/>
            <a:ext cx="3264363" cy="384043"/>
          </a:xfrm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3952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238754" y="1219564"/>
            <a:ext cx="11713897" cy="4992853"/>
          </a:xfrm>
        </p:spPr>
        <p:txBody>
          <a:bodyPr>
            <a:normAutofit/>
          </a:bodyPr>
          <a:lstStyle>
            <a:lvl1pPr marL="239994">
              <a:defRPr sz="1733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39184" y="267979"/>
            <a:ext cx="11713467" cy="472856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39184" y="836448"/>
            <a:ext cx="11713633" cy="383117"/>
          </a:xfrm>
        </p:spPr>
        <p:txBody>
          <a:bodyPr>
            <a:noAutofit/>
          </a:bodyPr>
          <a:lstStyle>
            <a:lvl1pPr marL="0" indent="0">
              <a:buNone/>
              <a:defRPr sz="1733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6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05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as comaparati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39184" y="260582"/>
            <a:ext cx="11713633" cy="480252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239185" y="1316764"/>
            <a:ext cx="5664795" cy="4703632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9185" y="836712"/>
            <a:ext cx="5664795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88022" y="836712"/>
            <a:ext cx="5664629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sp>
        <p:nvSpPr>
          <p:cNvPr id="16" name="Content Placeholder 2"/>
          <p:cNvSpPr>
            <a:spLocks noGrp="1"/>
          </p:cNvSpPr>
          <p:nvPr>
            <p:ph idx="20"/>
          </p:nvPr>
        </p:nvSpPr>
        <p:spPr>
          <a:xfrm>
            <a:off x="6288022" y="1316764"/>
            <a:ext cx="5664796" cy="4703632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22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39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 gri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8016215" y="836449"/>
            <a:ext cx="3936437" cy="5375969"/>
          </a:xfrm>
        </p:spPr>
        <p:txBody>
          <a:bodyPr>
            <a:normAutofit/>
          </a:bodyPr>
          <a:lstStyle>
            <a:lvl1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1pPr>
            <a:lvl2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2pPr>
            <a:lvl3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3pPr>
            <a:lvl4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4pPr>
            <a:lvl5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239185" y="1205501"/>
            <a:ext cx="7489436" cy="5006916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239184" y="257145"/>
            <a:ext cx="11713467" cy="483688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386476"/>
            <a:ext cx="12192000" cy="4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239184" y="822385"/>
            <a:ext cx="7489760" cy="383117"/>
          </a:xfrm>
        </p:spPr>
        <p:txBody>
          <a:bodyPr>
            <a:noAutofit/>
          </a:bodyPr>
          <a:lstStyle>
            <a:lvl1pPr marL="0" indent="0">
              <a:buNone/>
              <a:defRPr sz="17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0" y="6501342"/>
            <a:ext cx="886148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4967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gráfi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239184" y="260351"/>
            <a:ext cx="11527437" cy="480252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239350" y="1219828"/>
            <a:ext cx="11523133" cy="4992589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239350" y="836712"/>
            <a:ext cx="11523133" cy="383117"/>
          </a:xfrm>
        </p:spPr>
        <p:txBody>
          <a:bodyPr>
            <a:noAutofit/>
          </a:bodyPr>
          <a:lstStyle>
            <a:lvl1pPr marL="0" indent="0">
              <a:buNone/>
              <a:defRPr sz="17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386476"/>
            <a:ext cx="12192000" cy="4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0" y="6501342"/>
            <a:ext cx="886148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selecion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1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9184" y="425714"/>
            <a:ext cx="3456385" cy="79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82588" indent="0"/>
            <a:endParaRPr lang="es-MX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  <a:p>
            <a:pPr marL="596885" indent="0"/>
            <a:r>
              <a:rPr lang="es-MX" sz="2400" dirty="0">
                <a:solidFill>
                  <a:schemeClr val="accent1"/>
                </a:solidFill>
                <a:latin typeface="Segoe UI Semibold" panose="020B0702040204020203" pitchFamily="34" charset="0"/>
              </a:rPr>
              <a:t>Agenda</a:t>
            </a:r>
          </a:p>
          <a:p>
            <a:pPr marL="482588" indent="0"/>
            <a:endParaRPr lang="es-AR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71" y="619541"/>
            <a:ext cx="336120" cy="4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983766" y="933451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Primer ítem de la agenda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983766" y="1605923"/>
            <a:ext cx="7680853" cy="474728"/>
          </a:xfrm>
        </p:spPr>
        <p:txBody>
          <a:bodyPr>
            <a:noAutofit/>
          </a:bodyPr>
          <a:lstStyle>
            <a:lvl1pPr marL="239994">
              <a:defRPr sz="2000" baseline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Ítem </a:t>
            </a:r>
            <a:r>
              <a:rPr lang="en-US" dirty="0" err="1"/>
              <a:t>destacado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983766" y="2277600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Tercer</a:t>
            </a:r>
            <a:r>
              <a:rPr lang="en-US" dirty="0"/>
              <a:t> ítem de la agenda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983766" y="2949277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Cuarto ítem de la agenda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983766" y="3644269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Quinto ítem de la agenda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983766" y="4988418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Séptimo</a:t>
            </a:r>
            <a:r>
              <a:rPr lang="en-US" dirty="0"/>
              <a:t> ítem de la agenda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2" hasCustomPrompt="1"/>
          </p:nvPr>
        </p:nvSpPr>
        <p:spPr>
          <a:xfrm>
            <a:off x="3983766" y="4316741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Sexto</a:t>
            </a:r>
            <a:r>
              <a:rPr lang="en-US" dirty="0"/>
              <a:t> ítem de la agenda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983766" y="5660095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Octavo ítem de la agenda</a:t>
            </a:r>
          </a:p>
        </p:txBody>
      </p:sp>
    </p:spTree>
    <p:extLst>
      <p:ext uri="{BB962C8B-B14F-4D97-AF65-F5344CB8AC3E}">
        <p14:creationId xmlns:p14="http://schemas.microsoft.com/office/powerpoint/2010/main" val="86021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gráfi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20"/>
          </p:nvPr>
        </p:nvSpPr>
        <p:spPr>
          <a:xfrm>
            <a:off x="6288023" y="1316764"/>
            <a:ext cx="5664629" cy="4895653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237496" y="260450"/>
            <a:ext cx="11715321" cy="480252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/>
          </p:nvPr>
        </p:nvSpPr>
        <p:spPr>
          <a:xfrm>
            <a:off x="239350" y="1316764"/>
            <a:ext cx="5664629" cy="4895653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43654" y="836712"/>
            <a:ext cx="5660325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88023" y="836712"/>
            <a:ext cx="5664629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386476"/>
            <a:ext cx="12192000" cy="4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0" y="6501342"/>
            <a:ext cx="886148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5210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096001" y="-1"/>
            <a:ext cx="6096000" cy="6858001"/>
          </a:xfrm>
          <a:prstGeom prst="rect">
            <a:avLst/>
          </a:prstGeom>
          <a:solidFill>
            <a:srgbClr val="1EA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pic>
        <p:nvPicPr>
          <p:cNvPr id="14" name="Picture 2" descr="C:\Users\lcittanti\Documents\recursos hexacta\hexacta_logo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4" y="6259515"/>
            <a:ext cx="1627580" cy="40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5"/>
          <a:stretch/>
        </p:blipFill>
        <p:spPr>
          <a:xfrm>
            <a:off x="0" y="-1"/>
            <a:ext cx="6096000" cy="6264697"/>
          </a:xfrm>
          <a:prstGeom prst="rect">
            <a:avLst/>
          </a:prstGeom>
        </p:spPr>
      </p:pic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466762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243950" y="638102"/>
            <a:ext cx="6144683" cy="515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733" b="1" dirty="0">
                <a:latin typeface="+mj-lt"/>
              </a:rPr>
              <a:t>ARGENTINA</a:t>
            </a:r>
          </a:p>
          <a:p>
            <a:r>
              <a:rPr lang="es-AR" sz="1733" dirty="0" err="1">
                <a:latin typeface="+mj-lt"/>
              </a:rPr>
              <a:t>Clay</a:t>
            </a:r>
            <a:r>
              <a:rPr lang="es-AR" sz="1733" dirty="0">
                <a:latin typeface="+mj-lt"/>
              </a:rPr>
              <a:t> 2954</a:t>
            </a:r>
          </a:p>
          <a:p>
            <a:r>
              <a:rPr lang="es-AR" sz="1733" dirty="0">
                <a:latin typeface="+mj-lt"/>
              </a:rPr>
              <a:t>Buenos Aires (C1426DLD) 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54+11+5299 5400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BRASIL</a:t>
            </a:r>
          </a:p>
          <a:p>
            <a:r>
              <a:rPr lang="es-AR" sz="1733" dirty="0">
                <a:latin typeface="+mj-lt"/>
              </a:rPr>
              <a:t>Cardoso de Melo 1470 – 8, Vila Olimpia </a:t>
            </a:r>
          </a:p>
          <a:p>
            <a:r>
              <a:rPr lang="es-AR" sz="1733" dirty="0">
                <a:latin typeface="+mj-lt"/>
              </a:rPr>
              <a:t>San Pablo (04548004)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55+11+3045 2193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URUGUAY</a:t>
            </a:r>
          </a:p>
          <a:p>
            <a:r>
              <a:rPr lang="es-AR" sz="1733" dirty="0">
                <a:latin typeface="+mj-lt"/>
              </a:rPr>
              <a:t>Roque Graseras 857</a:t>
            </a:r>
          </a:p>
          <a:p>
            <a:r>
              <a:rPr lang="es-AR" sz="1733" dirty="0">
                <a:latin typeface="+mj-lt"/>
              </a:rPr>
              <a:t>Montevideo (11300)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598+2+7117879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USA</a:t>
            </a:r>
          </a:p>
          <a:p>
            <a:r>
              <a:rPr lang="es-AR" sz="1733" dirty="0">
                <a:latin typeface="+mj-lt"/>
              </a:rPr>
              <a:t>12105 </a:t>
            </a:r>
            <a:r>
              <a:rPr lang="es-AR" sz="1733" dirty="0" err="1">
                <a:latin typeface="+mj-lt"/>
              </a:rPr>
              <a:t>Sundance</a:t>
            </a:r>
            <a:r>
              <a:rPr lang="es-AR" sz="1733" dirty="0">
                <a:latin typeface="+mj-lt"/>
              </a:rPr>
              <a:t> </a:t>
            </a:r>
            <a:r>
              <a:rPr lang="es-AR" sz="1733" dirty="0" err="1">
                <a:latin typeface="+mj-lt"/>
              </a:rPr>
              <a:t>Ct</a:t>
            </a:r>
            <a:r>
              <a:rPr lang="es-AR" sz="1733" dirty="0">
                <a:latin typeface="+mj-lt"/>
              </a:rPr>
              <a:t>.</a:t>
            </a:r>
          </a:p>
          <a:p>
            <a:r>
              <a:rPr lang="es-AR" sz="1733" dirty="0" err="1">
                <a:latin typeface="+mj-lt"/>
              </a:rPr>
              <a:t>Reston</a:t>
            </a:r>
            <a:r>
              <a:rPr lang="es-AR" sz="1733" dirty="0">
                <a:latin typeface="+mj-lt"/>
              </a:rPr>
              <a:t> (20194)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:+703 842 9455</a:t>
            </a:r>
          </a:p>
        </p:txBody>
      </p:sp>
      <p:pic>
        <p:nvPicPr>
          <p:cNvPr id="18" name="Picture 4" descr="C:\Users\lcittanti\Documents\documentos institucionales\ppt\facebook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3" y="4220698"/>
            <a:ext cx="301589" cy="30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lcittanti\Documents\documentos institucionales\ppt\twitter-01-01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4" y="4660995"/>
            <a:ext cx="297085" cy="2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 userDrawn="1"/>
        </p:nvSpPr>
        <p:spPr>
          <a:xfrm>
            <a:off x="9936427" y="6303512"/>
            <a:ext cx="211223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733" u="none" dirty="0">
                <a:solidFill>
                  <a:schemeClr val="bg1"/>
                </a:solidFill>
                <a:latin typeface="+mn-lt"/>
              </a:rPr>
              <a:t>www.hexacta.com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6685719" y="4197086"/>
            <a:ext cx="151182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67" u="none" dirty="0">
                <a:solidFill>
                  <a:schemeClr val="bg1"/>
                </a:solidFill>
              </a:rPr>
              <a:t>HexactaArg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6652322" y="4635131"/>
            <a:ext cx="193995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467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s-AR" sz="1467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Hexacta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r="774" b="8806"/>
          <a:stretch/>
        </p:blipFill>
        <p:spPr>
          <a:xfrm>
            <a:off x="6096001" y="-1"/>
            <a:ext cx="6096001" cy="381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242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ección ícon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lcittanti\Documents\documentos institucionales\muestra 02 ppts\icon_flag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1124744"/>
            <a:ext cx="1514733" cy="134654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cittanti\Documents\documentos institucionales\muestra 02 ppts\icon_bookmark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188" y="1108433"/>
            <a:ext cx="985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cittanti\Documents\documentos institucionales\muestra 02 ppts\icon_computer.wm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05" y="1096675"/>
            <a:ext cx="1344148" cy="116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cittanti\Documents\documentos institucionales\muestra 02 ppts\icon_glass_white.wm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9" y="1003454"/>
            <a:ext cx="1136595" cy="113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cittanti\Documents\documentos institucionales\muestra 02 ppts\icon_people_white.wmf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594779"/>
            <a:ext cx="1322715" cy="14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lcittanti\Documents\documentos institucionales\ppt_nuevo1\icon_inbox.wmf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888" y="729603"/>
            <a:ext cx="1119699" cy="149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335360" y="260649"/>
            <a:ext cx="1104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Ícono</a:t>
            </a:r>
            <a:r>
              <a:rPr lang="es-MX" sz="2400" baseline="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para utilizar. Copiar acá y pegar en la presentación</a:t>
            </a:r>
            <a:endParaRPr lang="es-AR" sz="24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38" name="Picture 14" descr="C:\Users\lcittanti\Documents\documentos institucionales\ppt_nuevo1\icon_pin.wmf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000" y="1124744"/>
            <a:ext cx="1020779" cy="147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lcittanti\Documents\documentos institucionales\last version\icon_mobile.wmf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24" y="4389108"/>
            <a:ext cx="786425" cy="13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cittanti\Documents\documentos institucionales\last version\icon_cloud.wmf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8" y="753092"/>
            <a:ext cx="1534261" cy="163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lcittanti\Documents\documentos institucionales\last version\icon_dialogue.wmf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43" y="2712204"/>
            <a:ext cx="1496603" cy="117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lcittanti\Documents\documentos institucionales\last version\icon_calendar.wmf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43" y="4287286"/>
            <a:ext cx="1278955" cy="137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lcittanti\Documents\documentos institucionales\last version\icon_person.wm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322" y="2389637"/>
            <a:ext cx="1030265" cy="176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lcittanti\Documents\documentos institucionales\last version\icon_cup.wmf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001" y="4301599"/>
            <a:ext cx="1456383" cy="134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lcittanti\Documents\documentos institucionales\last version\icon_star.wmf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81" y="2783021"/>
            <a:ext cx="1085020" cy="103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24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84" y="347472"/>
            <a:ext cx="11265408" cy="2968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58400" y="6364224"/>
            <a:ext cx="1865376" cy="210312"/>
          </a:xfrm>
          <a:prstGeom prst="rect">
            <a:avLst/>
          </a:prstGeom>
        </p:spPr>
        <p:txBody>
          <a:bodyPr/>
          <a:lstStyle/>
          <a:p>
            <a:fld id="{5A4F54B1-5C76-4AD1-9017-DEB9004F4194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33984" y="640080"/>
            <a:ext cx="11265408" cy="228600"/>
          </a:xfrm>
        </p:spPr>
        <p:txBody>
          <a:bodyPr lIns="0" tIns="0" rIns="0" bIns="0">
            <a:noAutofit/>
          </a:bodyPr>
          <a:lstStyle>
            <a:lvl1pPr>
              <a:buNone/>
              <a:defRPr sz="21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Subdsfadsfads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57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graficos oscur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239184" y="260354"/>
            <a:ext cx="11527437" cy="480252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3" y="6386480"/>
            <a:ext cx="12192000" cy="47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3" y="6501343"/>
            <a:ext cx="886147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821562" y="6502115"/>
            <a:ext cx="6227101" cy="287307"/>
          </a:xfrm>
          <a:prstGeom prst="rect">
            <a:avLst/>
          </a:prstGeom>
          <a:noFill/>
        </p:spPr>
        <p:txBody>
          <a:bodyPr wrap="square" lIns="121903" tIns="60952" rIns="121903" bIns="60952" rtlCol="0">
            <a:spAutoFit/>
          </a:bodyPr>
          <a:lstStyle/>
          <a:p>
            <a:pPr marL="0" marR="0" indent="0" algn="r" defTabSz="1219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945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ara graficos cla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0" y="6377519"/>
            <a:ext cx="12192000" cy="47836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2109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14" y="0"/>
            <a:ext cx="1222089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33536" y="4581128"/>
            <a:ext cx="12225536" cy="1248139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24460" y="6021289"/>
            <a:ext cx="1711845" cy="42860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0128673" y="4677140"/>
            <a:ext cx="1807633" cy="768085"/>
          </a:xfrm>
        </p:spPr>
        <p:txBody>
          <a:bodyPr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en-US" smtClean="0"/>
              <a:t>Click icon to add picture</a:t>
            </a:r>
            <a:endParaRPr lang="es-A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731" y="4676417"/>
            <a:ext cx="9781619" cy="510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s-AR" sz="2667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 smtClean="0"/>
              <a:t>Click to edit Master title style</a:t>
            </a:r>
            <a:endParaRPr lang="es-AR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44731" y="5259687"/>
            <a:ext cx="7190316" cy="474813"/>
          </a:xfrm>
        </p:spPr>
        <p:txBody>
          <a:bodyPr vert="horz" lIns="91440" tIns="45720" rIns="91440" bIns="45720" rtlCol="0">
            <a:normAutofit/>
          </a:bodyPr>
          <a:lstStyle>
            <a:lvl1pPr marL="239707" indent="-239707" algn="l">
              <a:buNone/>
              <a:defRPr lang="en-US" dirty="0"/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80043" y="6021290"/>
            <a:ext cx="1152128" cy="60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0509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1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9184" y="425714"/>
            <a:ext cx="3456385" cy="79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82588" indent="0"/>
            <a:endParaRPr lang="es-MX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  <a:p>
            <a:pPr marL="596885" indent="0"/>
            <a:r>
              <a:rPr lang="es-MX" sz="2400" dirty="0">
                <a:solidFill>
                  <a:schemeClr val="accent1"/>
                </a:solidFill>
                <a:latin typeface="Segoe UI Semibold" panose="020B0702040204020203" pitchFamily="34" charset="0"/>
              </a:rPr>
              <a:t>Agenda</a:t>
            </a:r>
          </a:p>
          <a:p>
            <a:pPr marL="482588" indent="0"/>
            <a:endParaRPr lang="es-AR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71" y="619541"/>
            <a:ext cx="336120" cy="4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983766" y="933451"/>
            <a:ext cx="8064895" cy="4761496"/>
          </a:xfrm>
        </p:spPr>
        <p:txBody>
          <a:bodyPr>
            <a:normAutofit/>
          </a:bodyPr>
          <a:lstStyle>
            <a:lvl1pPr marL="239994">
              <a:spcBef>
                <a:spcPts val="2200"/>
              </a:spcBef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Primer item de la agenda</a:t>
            </a:r>
          </a:p>
          <a:p>
            <a:pPr lvl="0"/>
            <a:r>
              <a:rPr lang="en-US" dirty="0"/>
              <a:t>Segundo item de la agenda</a:t>
            </a:r>
          </a:p>
          <a:p>
            <a:pPr lvl="0"/>
            <a:r>
              <a:rPr lang="en-US" dirty="0" err="1"/>
              <a:t>Tercer</a:t>
            </a:r>
            <a:r>
              <a:rPr lang="en-US" dirty="0"/>
              <a:t> item de la agenda</a:t>
            </a:r>
          </a:p>
          <a:p>
            <a:pPr lvl="0"/>
            <a:r>
              <a:rPr lang="en-US" dirty="0"/>
              <a:t>Cuarto item de la agenda</a:t>
            </a:r>
          </a:p>
        </p:txBody>
      </p:sp>
    </p:spTree>
    <p:extLst>
      <p:ext uri="{BB962C8B-B14F-4D97-AF65-F5344CB8AC3E}">
        <p14:creationId xmlns:p14="http://schemas.microsoft.com/office/powerpoint/2010/main" val="402028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6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8752" y="804529"/>
            <a:ext cx="11657181" cy="449931"/>
          </a:xfrm>
        </p:spPr>
        <p:txBody>
          <a:bodyPr>
            <a:noAutofit/>
          </a:bodyPr>
          <a:lstStyle>
            <a:lvl1pPr marL="0" indent="0">
              <a:buNone/>
              <a:defRPr lang="es-AR" sz="1733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indent="0" defTabSz="914400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0058400" y="7090418"/>
            <a:ext cx="1864784" cy="2095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0282363-2129-419F-8ACC-61D77BDA7858}" type="slidenum">
              <a:rPr lang="es-AR" altLang="es-AR"/>
              <a:pPr/>
              <a:t>‹#›</a:t>
            </a:fld>
            <a:endParaRPr lang="es-AR" alt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38125" y="1411288"/>
            <a:ext cx="11714163" cy="473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14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6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8752" y="784837"/>
            <a:ext cx="11713897" cy="449931"/>
          </a:xfrm>
        </p:spPr>
        <p:txBody>
          <a:bodyPr>
            <a:noAutofit/>
          </a:bodyPr>
          <a:lstStyle>
            <a:lvl1pPr marL="0" indent="0">
              <a:buNone/>
              <a:defRPr lang="es-AR" sz="1733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indent="0" defTabSz="914400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8515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6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1854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y re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40277" y="1220755"/>
            <a:ext cx="7871947" cy="4992555"/>
          </a:xfrm>
        </p:spPr>
        <p:txBody>
          <a:bodyPr>
            <a:normAutofit/>
          </a:bodyPr>
          <a:lstStyle>
            <a:lvl1pPr marL="0" marR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 sz="1733">
                <a:latin typeface="Segoe UI Light" panose="020B0502040204020203" pitchFamily="34" charset="0"/>
              </a:defRPr>
            </a:lvl1pPr>
            <a:lvl2pPr marL="51911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Arial" panose="020B0604020202020204" pitchFamily="34" charset="0"/>
              <a:buChar char="•"/>
              <a:tabLst/>
              <a:defRPr sz="1733">
                <a:latin typeface="Segoe UI Light" panose="020B0502040204020203" pitchFamily="34" charset="0"/>
              </a:defRPr>
            </a:lvl2pPr>
            <a:lvl3pPr marL="74136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Courier New" panose="02070309020205020404" pitchFamily="49" charset="0"/>
              <a:buChar char="o"/>
              <a:tabLst/>
              <a:defRPr sz="1733">
                <a:latin typeface="Segoe UI Light" panose="020B0502040204020203" pitchFamily="34" charset="0"/>
              </a:defRPr>
            </a:lvl3pPr>
            <a:lvl4pPr marL="102552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Wingdings" panose="05000000000000000000" pitchFamily="2" charset="2"/>
              <a:buChar char="§"/>
              <a:tabLst/>
              <a:defRPr sz="1733">
                <a:latin typeface="Segoe UI Light" panose="020B0502040204020203" pitchFamily="34" charset="0"/>
              </a:defRPr>
            </a:lvl4pPr>
            <a:lvl5pPr marL="126047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-"/>
              <a:tabLst/>
              <a:defRPr sz="1733">
                <a:latin typeface="Segoe UI Light" panose="020B0502040204020203" pitchFamily="34" charset="0"/>
              </a:defRPr>
            </a:lvl5pPr>
          </a:lstStyle>
          <a:p>
            <a:pPr marL="0" marR="0" lvl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Click to edit Master text styles</a:t>
            </a:r>
          </a:p>
          <a:p>
            <a:pPr marL="0" marR="0" lvl="1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Second level</a:t>
            </a:r>
          </a:p>
          <a:p>
            <a:pPr marL="0" marR="0" lvl="2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Third level</a:t>
            </a:r>
          </a:p>
          <a:p>
            <a:pPr marL="0" marR="0" lvl="3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Fourth level</a:t>
            </a:r>
          </a:p>
          <a:p>
            <a:pPr marL="0" marR="0" lvl="4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Fifth level</a:t>
            </a:r>
            <a:endParaRPr kumimoji="0" lang="es-AR" sz="1867" b="0" i="0" u="none" strike="noStrike" kern="1200" cap="none" spc="0" normalizeH="0" baseline="0" noProof="0" dirty="0">
              <a:ln>
                <a:noFill/>
              </a:ln>
              <a:solidFill>
                <a:srgbClr val="4D4D4D">
                  <a:lumMod val="7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04247" y="836713"/>
            <a:ext cx="3648404" cy="5375704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496270" y="1412776"/>
            <a:ext cx="3264693" cy="4608512"/>
          </a:xfrm>
        </p:spPr>
        <p:txBody>
          <a:bodyPr>
            <a:normAutofit/>
          </a:bodyPr>
          <a:lstStyle>
            <a:lvl1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1pPr>
            <a:lvl2pPr marL="465138" indent="-239713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2pPr>
            <a:lvl3pPr marL="739775" indent="-239713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3pPr>
            <a:lvl4pPr marL="1030288" indent="-239713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4pPr>
            <a:lvl5pPr marL="1320800" indent="-239713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496268" y="1028733"/>
            <a:ext cx="3264363" cy="384043"/>
          </a:xfrm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8752" y="784837"/>
            <a:ext cx="11713897" cy="449931"/>
          </a:xfrm>
        </p:spPr>
        <p:txBody>
          <a:bodyPr>
            <a:noAutofit/>
          </a:bodyPr>
          <a:lstStyle>
            <a:lvl1pPr marL="0" indent="0">
              <a:buNone/>
              <a:defRPr lang="es-AR" sz="1733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indent="0" defTabSz="914400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171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700809"/>
            <a:ext cx="11534600" cy="442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8527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2400" kern="600" spc="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39713" indent="-239713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1pPr>
      <a:lvl2pPr marL="519113" indent="-239713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Arial" panose="020B0604020202020204" pitchFamily="34" charset="0"/>
        <a:buChar char="•"/>
        <a:tabLst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2pPr>
      <a:lvl3pPr marL="741363" indent="-239713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Courier New" panose="02070309020205020404" pitchFamily="49" charset="0"/>
        <a:buChar char="o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3pPr>
      <a:lvl4pPr marL="1025525" indent="-239713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Wingdings" panose="05000000000000000000" pitchFamily="2" charset="2"/>
        <a:buChar char="§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4pPr>
      <a:lvl5pPr marL="1260475" indent="-239713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-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5747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700809"/>
            <a:ext cx="11534600" cy="442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897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defTabSz="1219170" rtl="0" eaLnBrk="1" latinLnBrk="0" hangingPunct="1">
        <a:spcBef>
          <a:spcPct val="0"/>
        </a:spcBef>
        <a:buNone/>
        <a:defRPr sz="2400" kern="600" spc="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-241294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1pPr>
      <a:lvl2pPr marL="0" indent="-241294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2pPr>
      <a:lvl3pPr marL="0" indent="-241294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3pPr>
      <a:lvl4pPr marL="0" indent="-241294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4pPr>
      <a:lvl5pPr marL="0" indent="-241294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Kata TDD - </a:t>
            </a:r>
            <a:r>
              <a:rPr lang="es-ES" dirty="0">
                <a:solidFill>
                  <a:srgbClr val="4D4D4D"/>
                </a:solidFill>
              </a:rPr>
              <a:t>El miedo no existe en este </a:t>
            </a:r>
            <a:r>
              <a:rPr lang="es-ES" dirty="0" smtClean="0">
                <a:solidFill>
                  <a:srgbClr val="4D4D4D"/>
                </a:solidFill>
              </a:rPr>
              <a:t>DOJO</a:t>
            </a:r>
            <a:endParaRPr lang="es-AR" dirty="0"/>
          </a:p>
        </p:txBody>
      </p:sp>
      <p:sp>
        <p:nvSpPr>
          <p:cNvPr id="3" name="Title 25"/>
          <p:cNvSpPr txBox="1">
            <a:spLocks/>
          </p:cNvSpPr>
          <p:nvPr/>
        </p:nvSpPr>
        <p:spPr>
          <a:xfrm>
            <a:off x="344731" y="5186828"/>
            <a:ext cx="9781619" cy="510947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s-AR" sz="2000" kern="1200" spc="0" baseline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lvl1pPr>
          </a:lstStyle>
          <a:p>
            <a:pPr defTabSz="1219170"/>
            <a:r>
              <a:rPr lang="es-ES" sz="2667" dirty="0" smtClean="0">
                <a:solidFill>
                  <a:srgbClr val="4D4D4D"/>
                </a:solidFill>
              </a:rPr>
              <a:t>Convertir números decimales a Romanos</a:t>
            </a:r>
            <a:endParaRPr lang="es-ES" sz="2667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5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2 obtengo II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Escribo el test</a:t>
            </a:r>
          </a:p>
          <a:p>
            <a:endParaRPr lang="es-A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100849"/>
            <a:ext cx="7284119" cy="28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2 obtengo II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Ejecuto el test y falla</a:t>
            </a:r>
          </a:p>
          <a:p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148766"/>
            <a:ext cx="10764283" cy="28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4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2 obtengo II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Escribo el código que resuelve el Test</a:t>
            </a:r>
          </a:p>
          <a:p>
            <a:endParaRPr lang="es-A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1924913"/>
            <a:ext cx="6542042" cy="30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2 obtengo II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Ejecuto el test y pasa</a:t>
            </a:r>
          </a:p>
          <a:p>
            <a:endParaRPr lang="es-A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135138"/>
            <a:ext cx="11162212" cy="28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600924"/>
            <a:ext cx="10515600" cy="900551"/>
          </a:xfrm>
        </p:spPr>
        <p:txBody>
          <a:bodyPr>
            <a:normAutofit fontScale="90000"/>
          </a:bodyPr>
          <a:lstStyle/>
          <a:p>
            <a:r>
              <a:rPr lang="es-AR" dirty="0" err="1" smtClean="0"/>
              <a:t>Refactor</a:t>
            </a:r>
            <a:r>
              <a:rPr lang="es-AR" dirty="0" smtClean="0"/>
              <a:t>: repiten los ciclos anteriores hasta encontrar un patrón común. Realizamos un </a:t>
            </a:r>
            <a:r>
              <a:rPr lang="es-AR" dirty="0" err="1" smtClean="0"/>
              <a:t>refactor</a:t>
            </a:r>
            <a:r>
              <a:rPr lang="es-AR" dirty="0" smtClean="0"/>
              <a:t> del código y volvemos a ejecutar los </a:t>
            </a:r>
            <a:r>
              <a:rPr lang="es-AR" dirty="0" err="1" smtClean="0"/>
              <a:t>tests</a:t>
            </a:r>
            <a:r>
              <a:rPr lang="es-AR" dirty="0" smtClean="0"/>
              <a:t>. Si todos pasan en Verde significa que no rompimos nada.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529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600924"/>
            <a:ext cx="10515600" cy="900551"/>
          </a:xfrm>
        </p:spPr>
        <p:txBody>
          <a:bodyPr>
            <a:normAutofit/>
          </a:bodyPr>
          <a:lstStyle/>
          <a:p>
            <a:r>
              <a:rPr lang="es-AR" dirty="0" err="1" smtClean="0"/>
              <a:t>Dinamica</a:t>
            </a:r>
            <a:r>
              <a:rPr lang="es-AR" dirty="0"/>
              <a:t> </a:t>
            </a:r>
            <a:r>
              <a:rPr lang="es-AR" dirty="0" smtClean="0"/>
              <a:t>de la Kata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646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54" y="283108"/>
            <a:ext cx="9635438" cy="457727"/>
          </a:xfrm>
        </p:spPr>
        <p:txBody>
          <a:bodyPr/>
          <a:lstStyle/>
          <a:p>
            <a:r>
              <a:rPr lang="en-US" dirty="0" err="1" smtClean="0"/>
              <a:t>Dinamica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2030" y="1280160"/>
            <a:ext cx="10803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Necesitamos:</a:t>
            </a:r>
          </a:p>
          <a:p>
            <a:r>
              <a:rPr lang="es-ES" dirty="0" smtClean="0"/>
              <a:t>A- 1 Computadora</a:t>
            </a:r>
          </a:p>
          <a:p>
            <a:r>
              <a:rPr lang="es-ES" dirty="0" smtClean="0"/>
              <a:t>B- 3 personas</a:t>
            </a:r>
          </a:p>
          <a:p>
            <a:r>
              <a:rPr lang="es-ES" dirty="0"/>
              <a:t>	</a:t>
            </a:r>
            <a:r>
              <a:rPr lang="es-ES" dirty="0" smtClean="0"/>
              <a:t>1: Rol de observador</a:t>
            </a:r>
          </a:p>
          <a:p>
            <a:r>
              <a:rPr lang="es-ES" dirty="0"/>
              <a:t>	</a:t>
            </a:r>
            <a:r>
              <a:rPr lang="es-ES" dirty="0" smtClean="0"/>
              <a:t>2: Una persona escribe el código</a:t>
            </a:r>
          </a:p>
          <a:p>
            <a:r>
              <a:rPr lang="es-ES" dirty="0"/>
              <a:t>	</a:t>
            </a:r>
            <a:r>
              <a:rPr lang="es-ES" dirty="0" smtClean="0"/>
              <a:t>3: Una persona dicta el código</a:t>
            </a:r>
          </a:p>
          <a:p>
            <a:endParaRPr lang="es-ES" dirty="0"/>
          </a:p>
          <a:p>
            <a:r>
              <a:rPr lang="es-ES" dirty="0" smtClean="0"/>
              <a:t>Cada 5 minutos se rotan los roles. Es importante respetar las responsabilidades de cada 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Dudas???</a:t>
            </a:r>
            <a:endParaRPr lang="es-AR" dirty="0"/>
          </a:p>
        </p:txBody>
      </p:sp>
      <p:pic>
        <p:nvPicPr>
          <p:cNvPr id="3074" name="Picture 2" descr="Resultado de imagen para duda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547" y="1392701"/>
            <a:ext cx="3787729" cy="378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9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Juegueeeeeee</a:t>
            </a:r>
            <a:r>
              <a:rPr lang="es-AR" dirty="0" smtClean="0"/>
              <a:t> usted porque le toca</a:t>
            </a:r>
            <a:endParaRPr lang="es-AR" dirty="0"/>
          </a:p>
        </p:txBody>
      </p:sp>
      <p:pic>
        <p:nvPicPr>
          <p:cNvPr id="4098" name="Picture 2" descr="Resultado de imagen para que comience el jue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452" y="1503753"/>
            <a:ext cx="5358960" cy="30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85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3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45"/>
          <p:cNvSpPr>
            <a:spLocks noGrp="1"/>
          </p:cNvSpPr>
          <p:nvPr>
            <p:ph idx="17"/>
          </p:nvPr>
        </p:nvSpPr>
        <p:spPr>
          <a:xfrm>
            <a:off x="5824025" y="1603564"/>
            <a:ext cx="5840593" cy="479325"/>
          </a:xfrm>
        </p:spPr>
        <p:txBody>
          <a:bodyPr/>
          <a:lstStyle/>
          <a:p>
            <a:r>
              <a:rPr lang="es-AR" dirty="0" smtClean="0"/>
              <a:t>Federico (</a:t>
            </a:r>
            <a:r>
              <a:rPr lang="es-AR" dirty="0" err="1" smtClean="0"/>
              <a:t>Fefo</a:t>
            </a:r>
            <a:r>
              <a:rPr lang="es-AR" dirty="0" smtClean="0"/>
              <a:t>) Camps</a:t>
            </a:r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>
          <a:xfrm>
            <a:off x="5824025" y="2168679"/>
            <a:ext cx="5840593" cy="479325"/>
          </a:xfrm>
        </p:spPr>
        <p:txBody>
          <a:bodyPr/>
          <a:lstStyle/>
          <a:p>
            <a:r>
              <a:rPr lang="es-AR" dirty="0" smtClean="0"/>
              <a:t>Arquitecto</a:t>
            </a:r>
            <a:endParaRPr lang="es-AR" dirty="0" smtClean="0"/>
          </a:p>
        </p:txBody>
      </p:sp>
      <p:sp>
        <p:nvSpPr>
          <p:cNvPr id="27" name="Content Placeholder 47"/>
          <p:cNvSpPr>
            <a:spLocks noGrp="1"/>
          </p:cNvSpPr>
          <p:nvPr>
            <p:ph idx="19"/>
          </p:nvPr>
        </p:nvSpPr>
        <p:spPr>
          <a:xfrm>
            <a:off x="3983761" y="3718671"/>
            <a:ext cx="7680853" cy="479325"/>
          </a:xfrm>
        </p:spPr>
        <p:txBody>
          <a:bodyPr/>
          <a:lstStyle/>
          <a:p>
            <a:pPr marL="281" indent="0">
              <a:buNone/>
            </a:pPr>
            <a:r>
              <a:rPr lang="es-AR" dirty="0" smtClean="0"/>
              <a:t> </a:t>
            </a:r>
            <a:endParaRPr lang="es-AR" dirty="0"/>
          </a:p>
        </p:txBody>
      </p:sp>
      <p:sp>
        <p:nvSpPr>
          <p:cNvPr id="7" name="Content Placeholder 44"/>
          <p:cNvSpPr>
            <a:spLocks noGrp="1"/>
          </p:cNvSpPr>
          <p:nvPr>
            <p:ph idx="15"/>
          </p:nvPr>
        </p:nvSpPr>
        <p:spPr>
          <a:xfrm>
            <a:off x="3983761" y="4313319"/>
            <a:ext cx="7680853" cy="479325"/>
          </a:xfrm>
        </p:spPr>
        <p:txBody>
          <a:bodyPr>
            <a:normAutofit/>
          </a:bodyPr>
          <a:lstStyle/>
          <a:p>
            <a:pPr marL="281" indent="0">
              <a:buNone/>
            </a:pPr>
            <a:endParaRPr lang="es-AR" dirty="0" smtClean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15" name="Content Placeholder 47"/>
          <p:cNvSpPr>
            <a:spLocks noGrp="1"/>
          </p:cNvSpPr>
          <p:nvPr>
            <p:ph idx="19"/>
          </p:nvPr>
        </p:nvSpPr>
        <p:spPr>
          <a:xfrm>
            <a:off x="5824025" y="2688258"/>
            <a:ext cx="5840587" cy="479325"/>
          </a:xfrm>
        </p:spPr>
        <p:txBody>
          <a:bodyPr/>
          <a:lstStyle/>
          <a:p>
            <a:r>
              <a:rPr lang="es-AR" dirty="0" smtClean="0"/>
              <a:t>Hexacta</a:t>
            </a:r>
            <a:endParaRPr lang="es-A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2" y="260180"/>
            <a:ext cx="5502517" cy="55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45"/>
          <p:cNvSpPr>
            <a:spLocks noGrp="1"/>
          </p:cNvSpPr>
          <p:nvPr>
            <p:ph idx="17"/>
          </p:nvPr>
        </p:nvSpPr>
        <p:spPr>
          <a:xfrm>
            <a:off x="3983765" y="1603564"/>
            <a:ext cx="7680853" cy="479325"/>
          </a:xfrm>
        </p:spPr>
        <p:txBody>
          <a:bodyPr/>
          <a:lstStyle/>
          <a:p>
            <a:r>
              <a:rPr lang="es-AR" dirty="0" smtClean="0"/>
              <a:t>Escribir </a:t>
            </a:r>
            <a:r>
              <a:rPr lang="es-AR" dirty="0" err="1" smtClean="0"/>
              <a:t>tests</a:t>
            </a:r>
            <a:r>
              <a:rPr lang="es-AR" dirty="0" smtClean="0"/>
              <a:t> que falle</a:t>
            </a:r>
            <a:endParaRPr lang="es-AR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>
          <a:xfrm>
            <a:off x="3983765" y="2168679"/>
            <a:ext cx="7680853" cy="479325"/>
          </a:xfrm>
        </p:spPr>
        <p:txBody>
          <a:bodyPr/>
          <a:lstStyle/>
          <a:p>
            <a:r>
              <a:rPr lang="es-AR" dirty="0" smtClean="0"/>
              <a:t>Escribir código que haga pasar el </a:t>
            </a:r>
            <a:r>
              <a:rPr lang="es-AR" dirty="0" err="1" smtClean="0"/>
              <a:t>tests</a:t>
            </a:r>
            <a:endParaRPr lang="es-AR" dirty="0" smtClean="0"/>
          </a:p>
        </p:txBody>
      </p:sp>
      <p:sp>
        <p:nvSpPr>
          <p:cNvPr id="27" name="Content Placeholder 47"/>
          <p:cNvSpPr>
            <a:spLocks noGrp="1"/>
          </p:cNvSpPr>
          <p:nvPr>
            <p:ph idx="19"/>
          </p:nvPr>
        </p:nvSpPr>
        <p:spPr>
          <a:xfrm>
            <a:off x="3983761" y="3718671"/>
            <a:ext cx="7680853" cy="479325"/>
          </a:xfrm>
        </p:spPr>
        <p:txBody>
          <a:bodyPr/>
          <a:lstStyle/>
          <a:p>
            <a:pPr marL="281" indent="0">
              <a:buNone/>
            </a:pPr>
            <a:r>
              <a:rPr lang="es-AR" dirty="0" smtClean="0"/>
              <a:t> </a:t>
            </a:r>
            <a:endParaRPr lang="es-AR" dirty="0"/>
          </a:p>
        </p:txBody>
      </p:sp>
      <p:sp>
        <p:nvSpPr>
          <p:cNvPr id="7" name="Content Placeholder 44"/>
          <p:cNvSpPr>
            <a:spLocks noGrp="1"/>
          </p:cNvSpPr>
          <p:nvPr>
            <p:ph idx="15"/>
          </p:nvPr>
        </p:nvSpPr>
        <p:spPr>
          <a:xfrm>
            <a:off x="3983761" y="4313319"/>
            <a:ext cx="7680853" cy="479325"/>
          </a:xfrm>
        </p:spPr>
        <p:txBody>
          <a:bodyPr>
            <a:normAutofit/>
          </a:bodyPr>
          <a:lstStyle/>
          <a:p>
            <a:pPr marL="281" indent="0">
              <a:buNone/>
            </a:pPr>
            <a:endParaRPr lang="es-AR" dirty="0" smtClean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13" name="Content Placeholder 44"/>
          <p:cNvSpPr>
            <a:spLocks noGrp="1"/>
          </p:cNvSpPr>
          <p:nvPr>
            <p:ph idx="15"/>
          </p:nvPr>
        </p:nvSpPr>
        <p:spPr>
          <a:xfrm>
            <a:off x="3983761" y="3207650"/>
            <a:ext cx="7680853" cy="479325"/>
          </a:xfrm>
        </p:spPr>
        <p:txBody>
          <a:bodyPr>
            <a:normAutofit/>
          </a:bodyPr>
          <a:lstStyle/>
          <a:p>
            <a:r>
              <a:rPr lang="es-AR" dirty="0" smtClean="0"/>
              <a:t>Volver a empezar</a:t>
            </a:r>
          </a:p>
          <a:p>
            <a:endParaRPr lang="es-AR" dirty="0" smtClean="0"/>
          </a:p>
          <a:p>
            <a:endParaRPr lang="es-AR" dirty="0"/>
          </a:p>
        </p:txBody>
      </p:sp>
      <p:sp>
        <p:nvSpPr>
          <p:cNvPr id="15" name="Content Placeholder 47"/>
          <p:cNvSpPr>
            <a:spLocks noGrp="1"/>
          </p:cNvSpPr>
          <p:nvPr>
            <p:ph idx="19"/>
          </p:nvPr>
        </p:nvSpPr>
        <p:spPr>
          <a:xfrm>
            <a:off x="3983759" y="2688258"/>
            <a:ext cx="7680853" cy="479325"/>
          </a:xfrm>
        </p:spPr>
        <p:txBody>
          <a:bodyPr/>
          <a:lstStyle/>
          <a:p>
            <a:r>
              <a:rPr lang="es-AR" dirty="0" err="1" smtClean="0"/>
              <a:t>Refactorizar</a:t>
            </a:r>
            <a:r>
              <a:rPr lang="es-AR" dirty="0" smtClean="0"/>
              <a:t> </a:t>
            </a:r>
            <a:r>
              <a:rPr lang="es-AR" dirty="0" err="1" smtClean="0"/>
              <a:t>codigo</a:t>
            </a:r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16225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T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1842012"/>
            <a:ext cx="65532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34034" y="618977"/>
            <a:ext cx="4445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Test-Driven </a:t>
            </a:r>
            <a:r>
              <a:rPr lang="en-US" sz="3000" dirty="0" smtClean="0"/>
              <a:t>Development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88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Enunciado: </a:t>
            </a:r>
            <a:r>
              <a:rPr lang="es-ES" dirty="0"/>
              <a:t>Conversión de números decimales a romanos usando TDD</a:t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238125" y="1575682"/>
            <a:ext cx="8765198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Queremos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diseñar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una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función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que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convierta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números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decimales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a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romanos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: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-&gt;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2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-&gt;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II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3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-&gt;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III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-&gt;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IV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129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-&gt;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CXXIX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76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1 obtengo 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Escribo el test</a:t>
            </a:r>
          </a:p>
          <a:p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37" y="2289737"/>
            <a:ext cx="7456279" cy="322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1 obtengo 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Ejecuto el test y falla</a:t>
            </a:r>
          </a:p>
          <a:p>
            <a:endParaRPr lang="es-A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924913"/>
            <a:ext cx="11255179" cy="320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9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1 obtengo 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Escribo el código que resuelve el Test</a:t>
            </a:r>
          </a:p>
          <a:p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201227"/>
            <a:ext cx="6007929" cy="31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1 obtengo 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Ejecuto el test y pasa</a:t>
            </a:r>
          </a:p>
          <a:p>
            <a:endParaRPr lang="es-A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142538"/>
            <a:ext cx="7893000" cy="32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Hexacta">
  <a:themeElements>
    <a:clrScheme name="Custom 3">
      <a:dk1>
        <a:srgbClr val="4D4D4D"/>
      </a:dk1>
      <a:lt1>
        <a:sysClr val="window" lastClr="FFFFFF"/>
      </a:lt1>
      <a:dk2>
        <a:srgbClr val="007788"/>
      </a:dk2>
      <a:lt2>
        <a:srgbClr val="FFFFFF"/>
      </a:lt2>
      <a:accent1>
        <a:srgbClr val="1EA89B"/>
      </a:accent1>
      <a:accent2>
        <a:srgbClr val="F87A0C"/>
      </a:accent2>
      <a:accent3>
        <a:srgbClr val="A0C14E"/>
      </a:accent3>
      <a:accent4>
        <a:srgbClr val="12645C"/>
      </a:accent4>
      <a:accent5>
        <a:srgbClr val="393939"/>
      </a:accent5>
      <a:accent6>
        <a:srgbClr val="00A9C0"/>
      </a:accent6>
      <a:hlink>
        <a:srgbClr val="F87A0C"/>
      </a:hlink>
      <a:folHlink>
        <a:srgbClr val="F87A0C"/>
      </a:folHlink>
    </a:clrScheme>
    <a:fontScheme name="Hexacta 2014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base" id="{0E8E0BB6-52E5-4578-855A-BC321B2744E5}" vid="{4F4F4D35-6B1F-47A5-977C-70338E94C7FE}"/>
    </a:ext>
  </a:extLst>
</a:theme>
</file>

<file path=ppt/theme/theme2.xml><?xml version="1.0" encoding="utf-8"?>
<a:theme xmlns:a="http://schemas.openxmlformats.org/drawingml/2006/main" name="New Theme Hexacta">
  <a:themeElements>
    <a:clrScheme name="Custom 3">
      <a:dk1>
        <a:srgbClr val="4D4D4D"/>
      </a:dk1>
      <a:lt1>
        <a:srgbClr val="FFFFFF"/>
      </a:lt1>
      <a:dk2>
        <a:srgbClr val="007788"/>
      </a:dk2>
      <a:lt2>
        <a:srgbClr val="FFFFFF"/>
      </a:lt2>
      <a:accent1>
        <a:srgbClr val="1EA89B"/>
      </a:accent1>
      <a:accent2>
        <a:srgbClr val="F87A0C"/>
      </a:accent2>
      <a:accent3>
        <a:srgbClr val="A0C14E"/>
      </a:accent3>
      <a:accent4>
        <a:srgbClr val="12645C"/>
      </a:accent4>
      <a:accent5>
        <a:srgbClr val="393939"/>
      </a:accent5>
      <a:accent6>
        <a:srgbClr val="00A9C0"/>
      </a:accent6>
      <a:hlink>
        <a:srgbClr val="F87A0C"/>
      </a:hlink>
      <a:folHlink>
        <a:srgbClr val="F87A0C"/>
      </a:folHlink>
    </a:clrScheme>
    <a:fontScheme name="Custom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 Hexacta">
  <a:themeElements>
    <a:clrScheme name="Custom 3">
      <a:dk1>
        <a:srgbClr val="4D4D4D"/>
      </a:dk1>
      <a:lt1>
        <a:sysClr val="window" lastClr="FFFFFF"/>
      </a:lt1>
      <a:dk2>
        <a:srgbClr val="007788"/>
      </a:dk2>
      <a:lt2>
        <a:srgbClr val="FFFFFF"/>
      </a:lt2>
      <a:accent1>
        <a:srgbClr val="1EA89B"/>
      </a:accent1>
      <a:accent2>
        <a:srgbClr val="F87A0C"/>
      </a:accent2>
      <a:accent3>
        <a:srgbClr val="A0C14E"/>
      </a:accent3>
      <a:accent4>
        <a:srgbClr val="12645C"/>
      </a:accent4>
      <a:accent5>
        <a:srgbClr val="393939"/>
      </a:accent5>
      <a:accent6>
        <a:srgbClr val="00A9C0"/>
      </a:accent6>
      <a:hlink>
        <a:srgbClr val="F87A0C"/>
      </a:hlink>
      <a:folHlink>
        <a:srgbClr val="F87A0C"/>
      </a:folHlink>
    </a:clrScheme>
    <a:fontScheme name="Hexacta 2014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2CC3BFFC3C9B419F754D985B656553" ma:contentTypeVersion="4" ma:contentTypeDescription="Create a new document." ma:contentTypeScope="" ma:versionID="109642540c55fe0170786d1e121f0d33">
  <xsd:schema xmlns:xsd="http://www.w3.org/2001/XMLSchema" xmlns:xs="http://www.w3.org/2001/XMLSchema" xmlns:p="http://schemas.microsoft.com/office/2006/metadata/properties" xmlns:ns2="62bbdaa2-19ae-433d-a858-463901c547e1" xmlns:ns3="9573f9ee-6c54-4cfa-8292-0f80bfff8516" targetNamespace="http://schemas.microsoft.com/office/2006/metadata/properties" ma:root="true" ma:fieldsID="7fe0829ced61b3469f6b40f97f81a4d8" ns2:_="" ns3:_="">
    <xsd:import namespace="62bbdaa2-19ae-433d-a858-463901c547e1"/>
    <xsd:import namespace="9573f9ee-6c54-4cfa-8292-0f80bfff8516"/>
    <xsd:element name="properties">
      <xsd:complexType>
        <xsd:sequence>
          <xsd:element name="documentManagement">
            <xsd:complexType>
              <xsd:all>
                <xsd:element ref="ns2:Proceso"/>
                <xsd:element ref="ns2:Metodolog_x00ed_a"/>
                <xsd:element ref="ns2:Tipo"/>
                <xsd:element ref="ns3:_dlc_DocId" minOccurs="0"/>
                <xsd:element ref="ns3:_dlc_DocIdUrl" minOccurs="0"/>
                <xsd:element ref="ns3:_dlc_DocIdPersistId" minOccurs="0"/>
                <xsd:element ref="ns2:Estad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bbdaa2-19ae-433d-a858-463901c547e1" elementFormDefault="qualified">
    <xsd:import namespace="http://schemas.microsoft.com/office/2006/documentManagement/types"/>
    <xsd:import namespace="http://schemas.microsoft.com/office/infopath/2007/PartnerControls"/>
    <xsd:element name="Proceso" ma:index="2" ma:displayName="Proceso" ma:format="Dropdown" ma:internalName="Proceso">
      <xsd:simpleType>
        <xsd:restriction base="dms:Choice">
          <xsd:enumeration value="Armado de Propuestas"/>
          <xsd:enumeration value="Gestión de Proyectos de Alto Nivel"/>
          <xsd:enumeration value="Gestión de Proyectos Ágiles"/>
          <xsd:enumeration value="Gestión de Proyectos Tradicionales"/>
          <xsd:enumeration value="Gestión de Requerimientos"/>
          <xsd:enumeration value="Diseño"/>
          <xsd:enumeration value="Diseño UX/UI"/>
          <xsd:enumeration value="Implementación"/>
          <xsd:enumeration value="Testing"/>
          <xsd:enumeration value="Despliegue"/>
          <xsd:enumeration value="Revisiones por Pares"/>
          <xsd:enumeration value="Gestión de Configuración"/>
          <xsd:enumeration value="Aseguramiento de Calidad"/>
          <xsd:enumeration value="Medición y Análisis"/>
          <xsd:enumeration value="Gestión de Procesos"/>
          <xsd:enumeration value="Administración de Capacitaciones"/>
          <xsd:enumeration value="Evaluación de Alternativas"/>
          <xsd:enumeration value="Administración de Riesgos"/>
          <xsd:enumeration value="Metodología y QA"/>
          <xsd:enumeration value="Recursos Humanos"/>
          <xsd:enumeration value="Administración"/>
          <xsd:enumeration value="IT"/>
          <xsd:enumeration value="Monitoreo, Medición y Mejora"/>
          <xsd:enumeration value="Gestión de Casos de Cliente"/>
        </xsd:restriction>
      </xsd:simpleType>
    </xsd:element>
    <xsd:element name="Metodolog_x00ed_a" ma:index="3" ma:displayName="Metodología" ma:default="Ágil" ma:format="Dropdown" ma:internalName="Metodolog_x00ed_a">
      <xsd:simpleType>
        <xsd:restriction base="dms:Choice">
          <xsd:enumeration value="Ágil"/>
          <xsd:enumeration value="Tradicional"/>
          <xsd:enumeration value="Todas"/>
        </xsd:restriction>
      </xsd:simpleType>
    </xsd:element>
    <xsd:element name="Tipo" ma:index="4" ma:displayName="Tipo" ma:default="Proceso" ma:format="Dropdown" ma:internalName="Tipo">
      <xsd:simpleType>
        <xsd:restriction base="dms:Choice">
          <xsd:enumeration value="Política"/>
          <xsd:enumeration value="Proceso"/>
          <xsd:enumeration value="Template"/>
          <xsd:enumeration value="Checklist"/>
          <xsd:enumeration value="Ejemplo"/>
          <xsd:enumeration value="Estándar"/>
          <xsd:enumeration value="Guía"/>
          <xsd:enumeration value="Capacitación"/>
          <xsd:enumeration value="Diagrama"/>
        </xsd:restriction>
      </xsd:simpleType>
    </xsd:element>
    <xsd:element name="Estado" ma:index="14" nillable="true" ma:displayName="Estado" ma:default="Activo" ma:format="Dropdown" ma:internalName="Estado">
      <xsd:simpleType>
        <xsd:restriction base="dms:Choice">
          <xsd:enumeration value="Activo"/>
          <xsd:enumeration value="Deprecad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73f9ee-6c54-4cfa-8292-0f80bfff8516" elementFormDefault="qualified">
    <xsd:import namespace="http://schemas.microsoft.com/office/2006/documentManagement/types"/>
    <xsd:import namespace="http://schemas.microsoft.com/office/infopath/2007/PartnerControls"/>
    <xsd:element name="_dlc_DocId" ma:index="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stado xmlns="62bbdaa2-19ae-433d-a858-463901c547e1">Activo</Estado>
    <Metodolog_x00ed_a xmlns="62bbdaa2-19ae-433d-a858-463901c547e1">Ágil</Metodolog_x00ed_a>
    <Proceso xmlns="62bbdaa2-19ae-433d-a858-463901c547e1">Gestión de Proyectos Ágiles</Proceso>
    <Tipo xmlns="62bbdaa2-19ae-433d-a858-463901c547e1">Template</Tipo>
    <_dlc_DocId xmlns="9573f9ee-6c54-4cfa-8292-0f80bfff8516">MKKCDWUV574T-9-319</_dlc_DocId>
    <_dlc_DocIdUrl xmlns="9573f9ee-6c54-4cfa-8292-0f80bfff8516">
      <Url>https://procesos.hexacta.com/_layouts/15/DocIdRedir.aspx?ID=MKKCDWUV574T-9-319</Url>
      <Description>MKKCDWUV574T-9-319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33E1B22-54BD-43D4-8322-EC69B18F17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bbdaa2-19ae-433d-a858-463901c547e1"/>
    <ds:schemaRef ds:uri="9573f9ee-6c54-4cfa-8292-0f80bfff85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508D37-9A38-4265-AD7B-91A47F717929}">
  <ds:schemaRefs>
    <ds:schemaRef ds:uri="http://schemas.microsoft.com/office/2006/metadata/properties"/>
    <ds:schemaRef ds:uri="http://schemas.microsoft.com/office/infopath/2007/PartnerControls"/>
    <ds:schemaRef ds:uri="62bbdaa2-19ae-433d-a858-463901c547e1"/>
    <ds:schemaRef ds:uri="9573f9ee-6c54-4cfa-8292-0f80bfff8516"/>
  </ds:schemaRefs>
</ds:datastoreItem>
</file>

<file path=customXml/itemProps3.xml><?xml version="1.0" encoding="utf-8"?>
<ds:datastoreItem xmlns:ds="http://schemas.openxmlformats.org/officeDocument/2006/customXml" ds:itemID="{87BA188C-2EDF-4127-B167-22C292D7476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D08C63E-8503-4552-B171-D5A25B95B24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70003</TotalTime>
  <Words>216</Words>
  <Application>Microsoft Office PowerPoint</Application>
  <PresentationFormat>Widescreen</PresentationFormat>
  <Paragraphs>77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-apple-system</vt:lpstr>
      <vt:lpstr>Arial</vt:lpstr>
      <vt:lpstr>Calibri</vt:lpstr>
      <vt:lpstr>Courier New</vt:lpstr>
      <vt:lpstr>Montserrat Medium</vt:lpstr>
      <vt:lpstr>Quattrocento Sans</vt:lpstr>
      <vt:lpstr>Segoe UI</vt:lpstr>
      <vt:lpstr>Segoe UI Black</vt:lpstr>
      <vt:lpstr>Segoe UI Light</vt:lpstr>
      <vt:lpstr>Segoe UI Semibold</vt:lpstr>
      <vt:lpstr>Segoe UI Semilight</vt:lpstr>
      <vt:lpstr>Segoe UI Symbol</vt:lpstr>
      <vt:lpstr>SFMono-Regular</vt:lpstr>
      <vt:lpstr>Wingdings</vt:lpstr>
      <vt:lpstr>Theme Hexacta</vt:lpstr>
      <vt:lpstr>New Theme Hexacta</vt:lpstr>
      <vt:lpstr>Template Hexacta</vt:lpstr>
      <vt:lpstr>Kata TDD - El miedo no existe en este DOJO</vt:lpstr>
      <vt:lpstr>PowerPoint Presentation</vt:lpstr>
      <vt:lpstr>PowerPoint Presentation</vt:lpstr>
      <vt:lpstr>PowerPoint Presentation</vt:lpstr>
      <vt:lpstr>Enunciado: Conversión de números decimales a romanos usando TDD  </vt:lpstr>
      <vt:lpstr>Ciclo 1</vt:lpstr>
      <vt:lpstr>Ciclo 1</vt:lpstr>
      <vt:lpstr>Ciclo 1</vt:lpstr>
      <vt:lpstr>Ciclo 1</vt:lpstr>
      <vt:lpstr>Ciclo 2</vt:lpstr>
      <vt:lpstr>Ciclo 2</vt:lpstr>
      <vt:lpstr>Ciclo 2</vt:lpstr>
      <vt:lpstr>Ciclo 2</vt:lpstr>
      <vt:lpstr>Refactor: repiten los ciclos anteriores hasta encontrar un patrón común. Realizamos un refactor del código y volvemos a ejecutar los tests. Si todos pasan en Verde significa que no rompimos nada.</vt:lpstr>
      <vt:lpstr>Dinamica de la Kata</vt:lpstr>
      <vt:lpstr>Dinamica</vt:lpstr>
      <vt:lpstr>Dudas???</vt:lpstr>
      <vt:lpstr>Juegueeeeeee usted porque le toca</vt:lpstr>
      <vt:lpstr>PowerPoint Presentation</vt:lpstr>
    </vt:vector>
  </TitlesOfParts>
  <Company>Hexacta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Demo</dc:title>
  <dc:creator>Manuel Asenzo</dc:creator>
  <cp:lastModifiedBy>Federico Camps</cp:lastModifiedBy>
  <cp:revision>1365</cp:revision>
  <dcterms:created xsi:type="dcterms:W3CDTF">2016-07-04T17:52:00Z</dcterms:created>
  <dcterms:modified xsi:type="dcterms:W3CDTF">2019-06-22T10:56:56Z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0x0101002F2CC3BFFC3C9B419F754D985B656553</vt:lpwstr>
  </property>
  <property fmtid="{D5CDD505-2E9C-101B-9397-08002B2CF9AE}" pid="4" name="_dlc_DocIdItemGuid">
    <vt:lpwstr>cc5f0283-38e7-48c1-91d3-6020739d1870</vt:lpwstr>
  </property>
</Properties>
</file>